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21599525" cy="323992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04" userDrawn="1">
          <p15:clr>
            <a:srgbClr val="A4A3A4"/>
          </p15:clr>
        </p15:guide>
        <p15:guide id="2" pos="68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ADEA"/>
    <a:srgbClr val="AFBFEE"/>
    <a:srgbClr val="63065F"/>
    <a:srgbClr val="EDEDED"/>
    <a:srgbClr val="672267"/>
    <a:srgbClr val="A6F8C7"/>
    <a:srgbClr val="D0D8F4"/>
    <a:srgbClr val="CED7F3"/>
    <a:srgbClr val="9CB0EB"/>
    <a:srgbClr val="D9DF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18"/>
  </p:normalViewPr>
  <p:slideViewPr>
    <p:cSldViewPr snapToGrid="0">
      <p:cViewPr>
        <p:scale>
          <a:sx n="73" d="100"/>
          <a:sy n="73" d="100"/>
        </p:scale>
        <p:origin x="-24" y="-594"/>
      </p:cViewPr>
      <p:guideLst>
        <p:guide orient="horz" pos="10204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BBA6FD-A8C2-4A75-99B7-1E7F769DC4EF}" type="doc">
      <dgm:prSet loTypeId="urn:microsoft.com/office/officeart/2005/8/layout/hierarchy4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zh-CN" altLang="en-US"/>
        </a:p>
      </dgm:t>
    </dgm:pt>
    <dgm:pt modelId="{0C23D38D-A3BD-4AE1-83C0-320543D24406}">
      <dgm:prSet phldrT="[文本]" custT="1"/>
      <dgm:spPr/>
      <dgm:t>
        <a:bodyPr/>
        <a:lstStyle/>
        <a:p>
          <a:r>
            <a:rPr lang="zh-CN" altLang="en-US" sz="2800" dirty="0" smtClean="0"/>
            <a:t>分类</a:t>
          </a:r>
          <a:endParaRPr lang="zh-CN" altLang="en-US" sz="2800" dirty="0"/>
        </a:p>
      </dgm:t>
    </dgm:pt>
    <dgm:pt modelId="{9BC83FD3-44D5-48AA-B26C-9267E1ED0687}" type="parTrans" cxnId="{6AE58D40-AC68-4E1D-89FF-6489260CA246}">
      <dgm:prSet/>
      <dgm:spPr/>
      <dgm:t>
        <a:bodyPr/>
        <a:lstStyle/>
        <a:p>
          <a:endParaRPr lang="zh-CN" altLang="en-US"/>
        </a:p>
      </dgm:t>
    </dgm:pt>
    <dgm:pt modelId="{6B1D4CFD-380F-4174-AB42-9EF338A330D3}" type="sibTrans" cxnId="{6AE58D40-AC68-4E1D-89FF-6489260CA246}">
      <dgm:prSet/>
      <dgm:spPr/>
      <dgm:t>
        <a:bodyPr/>
        <a:lstStyle/>
        <a:p>
          <a:endParaRPr lang="zh-CN" altLang="en-US"/>
        </a:p>
      </dgm:t>
    </dgm:pt>
    <dgm:pt modelId="{EF62798A-A513-47ED-BFBD-79E814046328}" type="pres">
      <dgm:prSet presAssocID="{0ABBA6FD-A8C2-4A75-99B7-1E7F769DC4EF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83334C43-18CC-45D3-99BF-3D8BA98A1798}" type="pres">
      <dgm:prSet presAssocID="{0C23D38D-A3BD-4AE1-83C0-320543D24406}" presName="vertOne" presStyleCnt="0"/>
      <dgm:spPr/>
      <dgm:t>
        <a:bodyPr/>
        <a:lstStyle/>
        <a:p>
          <a:endParaRPr lang="zh-CN" altLang="en-US"/>
        </a:p>
      </dgm:t>
    </dgm:pt>
    <dgm:pt modelId="{4ADF8547-27F0-4D78-8C0C-DB224D2CBC4A}" type="pres">
      <dgm:prSet presAssocID="{0C23D38D-A3BD-4AE1-83C0-320543D24406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34414D7-B26B-4F8B-8F16-99057FF455D1}" type="pres">
      <dgm:prSet presAssocID="{0C23D38D-A3BD-4AE1-83C0-320543D24406}" presName="horzOne" presStyleCnt="0"/>
      <dgm:spPr/>
      <dgm:t>
        <a:bodyPr/>
        <a:lstStyle/>
        <a:p>
          <a:endParaRPr lang="zh-CN" altLang="en-US"/>
        </a:p>
      </dgm:t>
    </dgm:pt>
  </dgm:ptLst>
  <dgm:cxnLst>
    <dgm:cxn modelId="{AF2A4E35-5218-4EF1-8707-7C0EF9237A8B}" type="presOf" srcId="{0ABBA6FD-A8C2-4A75-99B7-1E7F769DC4EF}" destId="{EF62798A-A513-47ED-BFBD-79E814046328}" srcOrd="0" destOrd="0" presId="urn:microsoft.com/office/officeart/2005/8/layout/hierarchy4"/>
    <dgm:cxn modelId="{450D6A63-55C5-46BF-A27D-BF886B3F33DF}" type="presOf" srcId="{0C23D38D-A3BD-4AE1-83C0-320543D24406}" destId="{4ADF8547-27F0-4D78-8C0C-DB224D2CBC4A}" srcOrd="0" destOrd="0" presId="urn:microsoft.com/office/officeart/2005/8/layout/hierarchy4"/>
    <dgm:cxn modelId="{6AE58D40-AC68-4E1D-89FF-6489260CA246}" srcId="{0ABBA6FD-A8C2-4A75-99B7-1E7F769DC4EF}" destId="{0C23D38D-A3BD-4AE1-83C0-320543D24406}" srcOrd="0" destOrd="0" parTransId="{9BC83FD3-44D5-48AA-B26C-9267E1ED0687}" sibTransId="{6B1D4CFD-380F-4174-AB42-9EF338A330D3}"/>
    <dgm:cxn modelId="{425B0A49-4CEB-422C-A6B3-45E7830A73C9}" type="presParOf" srcId="{EF62798A-A513-47ED-BFBD-79E814046328}" destId="{83334C43-18CC-45D3-99BF-3D8BA98A1798}" srcOrd="0" destOrd="0" presId="urn:microsoft.com/office/officeart/2005/8/layout/hierarchy4"/>
    <dgm:cxn modelId="{F9796A7E-A7E6-4510-8562-9AF975C89A33}" type="presParOf" srcId="{83334C43-18CC-45D3-99BF-3D8BA98A1798}" destId="{4ADF8547-27F0-4D78-8C0C-DB224D2CBC4A}" srcOrd="0" destOrd="0" presId="urn:microsoft.com/office/officeart/2005/8/layout/hierarchy4"/>
    <dgm:cxn modelId="{FCA04ECE-8BE7-4E86-8274-57699791C923}" type="presParOf" srcId="{83334C43-18CC-45D3-99BF-3D8BA98A1798}" destId="{C34414D7-B26B-4F8B-8F16-99057FF455D1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2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ABBA6FD-A8C2-4A75-99B7-1E7F769DC4EF}" type="doc">
      <dgm:prSet loTypeId="urn:microsoft.com/office/officeart/2005/8/layout/hierarchy4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zh-CN" altLang="en-US"/>
        </a:p>
      </dgm:t>
    </dgm:pt>
    <dgm:pt modelId="{0C23D38D-A3BD-4AE1-83C0-320543D24406}">
      <dgm:prSet phldrT="[文本]" custT="1"/>
      <dgm:spPr/>
      <dgm:t>
        <a:bodyPr/>
        <a:lstStyle/>
        <a:p>
          <a:r>
            <a:rPr lang="zh-CN" altLang="en-US" sz="2800" dirty="0" smtClean="0"/>
            <a:t>可视化</a:t>
          </a:r>
          <a:endParaRPr lang="zh-CN" altLang="en-US" sz="2800" dirty="0"/>
        </a:p>
      </dgm:t>
    </dgm:pt>
    <dgm:pt modelId="{9BC83FD3-44D5-48AA-B26C-9267E1ED0687}" type="parTrans" cxnId="{6AE58D40-AC68-4E1D-89FF-6489260CA246}">
      <dgm:prSet/>
      <dgm:spPr/>
      <dgm:t>
        <a:bodyPr/>
        <a:lstStyle/>
        <a:p>
          <a:endParaRPr lang="zh-CN" altLang="en-US"/>
        </a:p>
      </dgm:t>
    </dgm:pt>
    <dgm:pt modelId="{6B1D4CFD-380F-4174-AB42-9EF338A330D3}" type="sibTrans" cxnId="{6AE58D40-AC68-4E1D-89FF-6489260CA246}">
      <dgm:prSet/>
      <dgm:spPr/>
      <dgm:t>
        <a:bodyPr/>
        <a:lstStyle/>
        <a:p>
          <a:endParaRPr lang="zh-CN" altLang="en-US"/>
        </a:p>
      </dgm:t>
    </dgm:pt>
    <dgm:pt modelId="{EF62798A-A513-47ED-BFBD-79E814046328}" type="pres">
      <dgm:prSet presAssocID="{0ABBA6FD-A8C2-4A75-99B7-1E7F769DC4EF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83334C43-18CC-45D3-99BF-3D8BA98A1798}" type="pres">
      <dgm:prSet presAssocID="{0C23D38D-A3BD-4AE1-83C0-320543D24406}" presName="vertOne" presStyleCnt="0"/>
      <dgm:spPr/>
      <dgm:t>
        <a:bodyPr/>
        <a:lstStyle/>
        <a:p>
          <a:endParaRPr lang="zh-CN" altLang="en-US"/>
        </a:p>
      </dgm:t>
    </dgm:pt>
    <dgm:pt modelId="{4ADF8547-27F0-4D78-8C0C-DB224D2CBC4A}" type="pres">
      <dgm:prSet presAssocID="{0C23D38D-A3BD-4AE1-83C0-320543D24406}" presName="txOne" presStyleLbl="node0" presStyleIdx="0" presStyleCnt="1" custLinFactNeighborY="-2372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34414D7-B26B-4F8B-8F16-99057FF455D1}" type="pres">
      <dgm:prSet presAssocID="{0C23D38D-A3BD-4AE1-83C0-320543D24406}" presName="horzOne" presStyleCnt="0"/>
      <dgm:spPr/>
      <dgm:t>
        <a:bodyPr/>
        <a:lstStyle/>
        <a:p>
          <a:endParaRPr lang="zh-CN" altLang="en-US"/>
        </a:p>
      </dgm:t>
    </dgm:pt>
  </dgm:ptLst>
  <dgm:cxnLst>
    <dgm:cxn modelId="{AF2A4E35-5218-4EF1-8707-7C0EF9237A8B}" type="presOf" srcId="{0ABBA6FD-A8C2-4A75-99B7-1E7F769DC4EF}" destId="{EF62798A-A513-47ED-BFBD-79E814046328}" srcOrd="0" destOrd="0" presId="urn:microsoft.com/office/officeart/2005/8/layout/hierarchy4"/>
    <dgm:cxn modelId="{450D6A63-55C5-46BF-A27D-BF886B3F33DF}" type="presOf" srcId="{0C23D38D-A3BD-4AE1-83C0-320543D24406}" destId="{4ADF8547-27F0-4D78-8C0C-DB224D2CBC4A}" srcOrd="0" destOrd="0" presId="urn:microsoft.com/office/officeart/2005/8/layout/hierarchy4"/>
    <dgm:cxn modelId="{6AE58D40-AC68-4E1D-89FF-6489260CA246}" srcId="{0ABBA6FD-A8C2-4A75-99B7-1E7F769DC4EF}" destId="{0C23D38D-A3BD-4AE1-83C0-320543D24406}" srcOrd="0" destOrd="0" parTransId="{9BC83FD3-44D5-48AA-B26C-9267E1ED0687}" sibTransId="{6B1D4CFD-380F-4174-AB42-9EF338A330D3}"/>
    <dgm:cxn modelId="{425B0A49-4CEB-422C-A6B3-45E7830A73C9}" type="presParOf" srcId="{EF62798A-A513-47ED-BFBD-79E814046328}" destId="{83334C43-18CC-45D3-99BF-3D8BA98A1798}" srcOrd="0" destOrd="0" presId="urn:microsoft.com/office/officeart/2005/8/layout/hierarchy4"/>
    <dgm:cxn modelId="{F9796A7E-A7E6-4510-8562-9AF975C89A33}" type="presParOf" srcId="{83334C43-18CC-45D3-99BF-3D8BA98A1798}" destId="{4ADF8547-27F0-4D78-8C0C-DB224D2CBC4A}" srcOrd="0" destOrd="0" presId="urn:microsoft.com/office/officeart/2005/8/layout/hierarchy4"/>
    <dgm:cxn modelId="{FCA04ECE-8BE7-4E86-8274-57699791C923}" type="presParOf" srcId="{83334C43-18CC-45D3-99BF-3D8BA98A1798}" destId="{C34414D7-B26B-4F8B-8F16-99057FF455D1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25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ABBA6FD-A8C2-4A75-99B7-1E7F769DC4EF}" type="doc">
      <dgm:prSet loTypeId="urn:microsoft.com/office/officeart/2005/8/layout/hierarchy4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zh-CN" altLang="en-US"/>
        </a:p>
      </dgm:t>
    </dgm:pt>
    <dgm:pt modelId="{0C23D38D-A3BD-4AE1-83C0-320543D24406}">
      <dgm:prSet phldrT="[文本]" custT="1"/>
      <dgm:spPr/>
      <dgm:t>
        <a:bodyPr/>
        <a:lstStyle/>
        <a:p>
          <a:r>
            <a:rPr lang="zh-CN" altLang="en-US" sz="2800" dirty="0" smtClean="0"/>
            <a:t>聚类</a:t>
          </a:r>
          <a:endParaRPr lang="zh-CN" altLang="en-US" sz="2800" dirty="0"/>
        </a:p>
      </dgm:t>
    </dgm:pt>
    <dgm:pt modelId="{9BC83FD3-44D5-48AA-B26C-9267E1ED0687}" type="parTrans" cxnId="{6AE58D40-AC68-4E1D-89FF-6489260CA246}">
      <dgm:prSet/>
      <dgm:spPr/>
      <dgm:t>
        <a:bodyPr/>
        <a:lstStyle/>
        <a:p>
          <a:endParaRPr lang="zh-CN" altLang="en-US"/>
        </a:p>
      </dgm:t>
    </dgm:pt>
    <dgm:pt modelId="{6B1D4CFD-380F-4174-AB42-9EF338A330D3}" type="sibTrans" cxnId="{6AE58D40-AC68-4E1D-89FF-6489260CA246}">
      <dgm:prSet/>
      <dgm:spPr/>
      <dgm:t>
        <a:bodyPr/>
        <a:lstStyle/>
        <a:p>
          <a:endParaRPr lang="zh-CN" altLang="en-US"/>
        </a:p>
      </dgm:t>
    </dgm:pt>
    <dgm:pt modelId="{EF62798A-A513-47ED-BFBD-79E814046328}" type="pres">
      <dgm:prSet presAssocID="{0ABBA6FD-A8C2-4A75-99B7-1E7F769DC4EF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83334C43-18CC-45D3-99BF-3D8BA98A1798}" type="pres">
      <dgm:prSet presAssocID="{0C23D38D-A3BD-4AE1-83C0-320543D24406}" presName="vertOne" presStyleCnt="0"/>
      <dgm:spPr/>
      <dgm:t>
        <a:bodyPr/>
        <a:lstStyle/>
        <a:p>
          <a:endParaRPr lang="zh-CN" altLang="en-US"/>
        </a:p>
      </dgm:t>
    </dgm:pt>
    <dgm:pt modelId="{4ADF8547-27F0-4D78-8C0C-DB224D2CBC4A}" type="pres">
      <dgm:prSet presAssocID="{0C23D38D-A3BD-4AE1-83C0-320543D24406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C34414D7-B26B-4F8B-8F16-99057FF455D1}" type="pres">
      <dgm:prSet presAssocID="{0C23D38D-A3BD-4AE1-83C0-320543D24406}" presName="horzOne" presStyleCnt="0"/>
      <dgm:spPr/>
      <dgm:t>
        <a:bodyPr/>
        <a:lstStyle/>
        <a:p>
          <a:endParaRPr lang="zh-CN" altLang="en-US"/>
        </a:p>
      </dgm:t>
    </dgm:pt>
  </dgm:ptLst>
  <dgm:cxnLst>
    <dgm:cxn modelId="{AF2A4E35-5218-4EF1-8707-7C0EF9237A8B}" type="presOf" srcId="{0ABBA6FD-A8C2-4A75-99B7-1E7F769DC4EF}" destId="{EF62798A-A513-47ED-BFBD-79E814046328}" srcOrd="0" destOrd="0" presId="urn:microsoft.com/office/officeart/2005/8/layout/hierarchy4"/>
    <dgm:cxn modelId="{450D6A63-55C5-46BF-A27D-BF886B3F33DF}" type="presOf" srcId="{0C23D38D-A3BD-4AE1-83C0-320543D24406}" destId="{4ADF8547-27F0-4D78-8C0C-DB224D2CBC4A}" srcOrd="0" destOrd="0" presId="urn:microsoft.com/office/officeart/2005/8/layout/hierarchy4"/>
    <dgm:cxn modelId="{6AE58D40-AC68-4E1D-89FF-6489260CA246}" srcId="{0ABBA6FD-A8C2-4A75-99B7-1E7F769DC4EF}" destId="{0C23D38D-A3BD-4AE1-83C0-320543D24406}" srcOrd="0" destOrd="0" parTransId="{9BC83FD3-44D5-48AA-B26C-9267E1ED0687}" sibTransId="{6B1D4CFD-380F-4174-AB42-9EF338A330D3}"/>
    <dgm:cxn modelId="{425B0A49-4CEB-422C-A6B3-45E7830A73C9}" type="presParOf" srcId="{EF62798A-A513-47ED-BFBD-79E814046328}" destId="{83334C43-18CC-45D3-99BF-3D8BA98A1798}" srcOrd="0" destOrd="0" presId="urn:microsoft.com/office/officeart/2005/8/layout/hierarchy4"/>
    <dgm:cxn modelId="{F9796A7E-A7E6-4510-8562-9AF975C89A33}" type="presParOf" srcId="{83334C43-18CC-45D3-99BF-3D8BA98A1798}" destId="{4ADF8547-27F0-4D78-8C0C-DB224D2CBC4A}" srcOrd="0" destOrd="0" presId="urn:microsoft.com/office/officeart/2005/8/layout/hierarchy4"/>
    <dgm:cxn modelId="{FCA04ECE-8BE7-4E86-8274-57699791C923}" type="presParOf" srcId="{83334C43-18CC-45D3-99BF-3D8BA98A1798}" destId="{C34414D7-B26B-4F8B-8F16-99057FF455D1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3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1CA4EF9-C01F-45A2-B393-74E827A92DA8}" type="doc">
      <dgm:prSet loTypeId="urn:microsoft.com/office/officeart/2005/8/layout/vList3" loCatId="list" qsTypeId="urn:microsoft.com/office/officeart/2005/8/quickstyle/simple1" qsCatId="simple" csTypeId="urn:microsoft.com/office/officeart/2005/8/colors/accent5_2" csCatId="accent5" phldr="1"/>
      <dgm:spPr/>
    </dgm:pt>
    <dgm:pt modelId="{C804A3BA-993C-4C9F-A321-DC5927D9D818}">
      <dgm:prSet phldrT="[文本]" custT="1"/>
      <dgm:spPr/>
      <dgm:t>
        <a:bodyPr/>
        <a:lstStyle/>
        <a:p>
          <a:r>
            <a:rPr lang="zh-CN" altLang="en-US" sz="2800" dirty="0" smtClean="0"/>
            <a:t>图片数据</a:t>
          </a:r>
          <a:endParaRPr lang="zh-CN" altLang="en-US" sz="2800" dirty="0"/>
        </a:p>
      </dgm:t>
    </dgm:pt>
    <dgm:pt modelId="{F1097C3C-34D7-47FF-885B-AEA7A7F7013F}" type="parTrans" cxnId="{7174DE5B-C6E0-4B9E-A7A0-902785869842}">
      <dgm:prSet/>
      <dgm:spPr/>
      <dgm:t>
        <a:bodyPr/>
        <a:lstStyle/>
        <a:p>
          <a:endParaRPr lang="zh-CN" altLang="en-US"/>
        </a:p>
      </dgm:t>
    </dgm:pt>
    <dgm:pt modelId="{7C1FC2BA-92C1-4BAE-92A8-9AB0A9A92C77}" type="sibTrans" cxnId="{7174DE5B-C6E0-4B9E-A7A0-902785869842}">
      <dgm:prSet/>
      <dgm:spPr/>
      <dgm:t>
        <a:bodyPr/>
        <a:lstStyle/>
        <a:p>
          <a:endParaRPr lang="zh-CN" altLang="en-US"/>
        </a:p>
      </dgm:t>
    </dgm:pt>
    <dgm:pt modelId="{D581CDF2-938D-476C-BB88-FA18957F8778}">
      <dgm:prSet phldrT="[文本]" custT="1"/>
      <dgm:spPr/>
      <dgm:t>
        <a:bodyPr/>
        <a:lstStyle/>
        <a:p>
          <a:r>
            <a:rPr lang="zh-CN" altLang="en-US" sz="2800" dirty="0" smtClean="0"/>
            <a:t>文本数据</a:t>
          </a:r>
          <a:endParaRPr lang="zh-CN" altLang="en-US" sz="2800" dirty="0"/>
        </a:p>
      </dgm:t>
    </dgm:pt>
    <dgm:pt modelId="{81020F58-4239-435A-8999-EE67CC48C94A}" type="parTrans" cxnId="{967DB02F-8D06-4342-A2A2-A759C75263A6}">
      <dgm:prSet/>
      <dgm:spPr/>
      <dgm:t>
        <a:bodyPr/>
        <a:lstStyle/>
        <a:p>
          <a:endParaRPr lang="zh-CN" altLang="en-US"/>
        </a:p>
      </dgm:t>
    </dgm:pt>
    <dgm:pt modelId="{D38ABC34-32CB-46FF-974D-D8836FE6E500}" type="sibTrans" cxnId="{967DB02F-8D06-4342-A2A2-A759C75263A6}">
      <dgm:prSet/>
      <dgm:spPr/>
      <dgm:t>
        <a:bodyPr/>
        <a:lstStyle/>
        <a:p>
          <a:endParaRPr lang="zh-CN" altLang="en-US"/>
        </a:p>
      </dgm:t>
    </dgm:pt>
    <dgm:pt modelId="{A4866FA9-47F2-47DA-B0B5-EACEC6E9BC9F}">
      <dgm:prSet phldrT="[文本]" custT="1"/>
      <dgm:spPr/>
      <dgm:t>
        <a:bodyPr/>
        <a:lstStyle/>
        <a:p>
          <a:r>
            <a:rPr lang="zh-CN" altLang="en-US" sz="2800" dirty="0" smtClean="0"/>
            <a:t>网络数据</a:t>
          </a:r>
          <a:endParaRPr lang="zh-CN" altLang="en-US" sz="2800" dirty="0"/>
        </a:p>
      </dgm:t>
    </dgm:pt>
    <dgm:pt modelId="{122B4385-AB4C-40B2-A9BF-057652CC5D22}" type="parTrans" cxnId="{8C7A7F52-8E05-44D9-BE58-7AE27B6E941A}">
      <dgm:prSet/>
      <dgm:spPr/>
      <dgm:t>
        <a:bodyPr/>
        <a:lstStyle/>
        <a:p>
          <a:endParaRPr lang="zh-CN" altLang="en-US"/>
        </a:p>
      </dgm:t>
    </dgm:pt>
    <dgm:pt modelId="{927F27B6-8D2B-433B-AA4C-44E60D7FF9C1}" type="sibTrans" cxnId="{8C7A7F52-8E05-44D9-BE58-7AE27B6E941A}">
      <dgm:prSet/>
      <dgm:spPr/>
      <dgm:t>
        <a:bodyPr/>
        <a:lstStyle/>
        <a:p>
          <a:endParaRPr lang="zh-CN" altLang="en-US"/>
        </a:p>
      </dgm:t>
    </dgm:pt>
    <dgm:pt modelId="{96FF9FBA-A3CE-49A6-A58F-AEC04F4D46B8}" type="pres">
      <dgm:prSet presAssocID="{C1CA4EF9-C01F-45A2-B393-74E827A92DA8}" presName="linearFlow" presStyleCnt="0">
        <dgm:presLayoutVars>
          <dgm:dir/>
          <dgm:resizeHandles val="exact"/>
        </dgm:presLayoutVars>
      </dgm:prSet>
      <dgm:spPr/>
    </dgm:pt>
    <dgm:pt modelId="{00DA6055-CFAD-42D5-97F8-EA7069B131D8}" type="pres">
      <dgm:prSet presAssocID="{C804A3BA-993C-4C9F-A321-DC5927D9D818}" presName="composite" presStyleCnt="0"/>
      <dgm:spPr/>
    </dgm:pt>
    <dgm:pt modelId="{EC126BF9-9A79-4199-8795-432900EB852E}" type="pres">
      <dgm:prSet presAssocID="{C804A3BA-993C-4C9F-A321-DC5927D9D818}" presName="imgShp" presStyleLbl="fgImgPlace1" presStyleIdx="0" presStyleCnt="3"/>
      <dgm:spPr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1000" r="-41000"/>
          </a:stretch>
        </a:blipFill>
      </dgm:spPr>
    </dgm:pt>
    <dgm:pt modelId="{DC416806-E4D7-40D5-994D-066A85413A4A}" type="pres">
      <dgm:prSet presAssocID="{C804A3BA-993C-4C9F-A321-DC5927D9D818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94D21C3-61CA-4E77-AB00-05A2C1B6FB94}" type="pres">
      <dgm:prSet presAssocID="{7C1FC2BA-92C1-4BAE-92A8-9AB0A9A92C77}" presName="spacing" presStyleCnt="0"/>
      <dgm:spPr/>
    </dgm:pt>
    <dgm:pt modelId="{550EB7FC-B78A-4DC1-BED9-2519BC20AD15}" type="pres">
      <dgm:prSet presAssocID="{D581CDF2-938D-476C-BB88-FA18957F8778}" presName="composite" presStyleCnt="0"/>
      <dgm:spPr/>
    </dgm:pt>
    <dgm:pt modelId="{E5419574-BA36-49D2-8730-AAE61A11DCD0}" type="pres">
      <dgm:prSet presAssocID="{D581CDF2-938D-476C-BB88-FA18957F8778}" presName="imgShp" presStyleLbl="fgImgPlace1" presStyleIdx="1" presStyleCnt="3"/>
      <dgm:spPr>
        <a:blipFill>
          <a:blip xmlns:r="http://schemas.openxmlformats.org/officeDocument/2006/relationships"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</dgm:spPr>
    </dgm:pt>
    <dgm:pt modelId="{DE951593-F0B0-4156-A19F-8E63D4DEF611}" type="pres">
      <dgm:prSet presAssocID="{D581CDF2-938D-476C-BB88-FA18957F8778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81C3DDE-60A5-43AC-89CF-A7A8C3CDF38B}" type="pres">
      <dgm:prSet presAssocID="{D38ABC34-32CB-46FF-974D-D8836FE6E500}" presName="spacing" presStyleCnt="0"/>
      <dgm:spPr/>
    </dgm:pt>
    <dgm:pt modelId="{B2D55941-D639-4489-8CFF-ADC9202304D4}" type="pres">
      <dgm:prSet presAssocID="{A4866FA9-47F2-47DA-B0B5-EACEC6E9BC9F}" presName="composite" presStyleCnt="0"/>
      <dgm:spPr/>
    </dgm:pt>
    <dgm:pt modelId="{DA546673-FBE6-45BF-A831-9A1512A83DBC}" type="pres">
      <dgm:prSet presAssocID="{A4866FA9-47F2-47DA-B0B5-EACEC6E9BC9F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</dgm:spPr>
    </dgm:pt>
    <dgm:pt modelId="{803F0B7F-5BC4-4AA9-B2C9-B7FB1E249819}" type="pres">
      <dgm:prSet presAssocID="{A4866FA9-47F2-47DA-B0B5-EACEC6E9BC9F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B1DEF0F-5AD2-4A94-938F-30A08B74A4E7}" type="presOf" srcId="{C804A3BA-993C-4C9F-A321-DC5927D9D818}" destId="{DC416806-E4D7-40D5-994D-066A85413A4A}" srcOrd="0" destOrd="0" presId="urn:microsoft.com/office/officeart/2005/8/layout/vList3"/>
    <dgm:cxn modelId="{8C7A7F52-8E05-44D9-BE58-7AE27B6E941A}" srcId="{C1CA4EF9-C01F-45A2-B393-74E827A92DA8}" destId="{A4866FA9-47F2-47DA-B0B5-EACEC6E9BC9F}" srcOrd="2" destOrd="0" parTransId="{122B4385-AB4C-40B2-A9BF-057652CC5D22}" sibTransId="{927F27B6-8D2B-433B-AA4C-44E60D7FF9C1}"/>
    <dgm:cxn modelId="{C9540080-01F3-40F3-ADCC-61C1F75FEA21}" type="presOf" srcId="{D581CDF2-938D-476C-BB88-FA18957F8778}" destId="{DE951593-F0B0-4156-A19F-8E63D4DEF611}" srcOrd="0" destOrd="0" presId="urn:microsoft.com/office/officeart/2005/8/layout/vList3"/>
    <dgm:cxn modelId="{7174DE5B-C6E0-4B9E-A7A0-902785869842}" srcId="{C1CA4EF9-C01F-45A2-B393-74E827A92DA8}" destId="{C804A3BA-993C-4C9F-A321-DC5927D9D818}" srcOrd="0" destOrd="0" parTransId="{F1097C3C-34D7-47FF-885B-AEA7A7F7013F}" sibTransId="{7C1FC2BA-92C1-4BAE-92A8-9AB0A9A92C77}"/>
    <dgm:cxn modelId="{66536090-BBDD-4B99-BE08-F4E8A6E66D33}" type="presOf" srcId="{A4866FA9-47F2-47DA-B0B5-EACEC6E9BC9F}" destId="{803F0B7F-5BC4-4AA9-B2C9-B7FB1E249819}" srcOrd="0" destOrd="0" presId="urn:microsoft.com/office/officeart/2005/8/layout/vList3"/>
    <dgm:cxn modelId="{967DB02F-8D06-4342-A2A2-A759C75263A6}" srcId="{C1CA4EF9-C01F-45A2-B393-74E827A92DA8}" destId="{D581CDF2-938D-476C-BB88-FA18957F8778}" srcOrd="1" destOrd="0" parTransId="{81020F58-4239-435A-8999-EE67CC48C94A}" sibTransId="{D38ABC34-32CB-46FF-974D-D8836FE6E500}"/>
    <dgm:cxn modelId="{7CE4F056-9D07-49D0-94C1-CCA6AF916E80}" type="presOf" srcId="{C1CA4EF9-C01F-45A2-B393-74E827A92DA8}" destId="{96FF9FBA-A3CE-49A6-A58F-AEC04F4D46B8}" srcOrd="0" destOrd="0" presId="urn:microsoft.com/office/officeart/2005/8/layout/vList3"/>
    <dgm:cxn modelId="{9F5B07CB-CADA-4EE4-9F17-19F9954AF73D}" type="presParOf" srcId="{96FF9FBA-A3CE-49A6-A58F-AEC04F4D46B8}" destId="{00DA6055-CFAD-42D5-97F8-EA7069B131D8}" srcOrd="0" destOrd="0" presId="urn:microsoft.com/office/officeart/2005/8/layout/vList3"/>
    <dgm:cxn modelId="{C1B78A22-F669-4653-98C9-2751A1ED86E2}" type="presParOf" srcId="{00DA6055-CFAD-42D5-97F8-EA7069B131D8}" destId="{EC126BF9-9A79-4199-8795-432900EB852E}" srcOrd="0" destOrd="0" presId="urn:microsoft.com/office/officeart/2005/8/layout/vList3"/>
    <dgm:cxn modelId="{1BA076E7-FAE6-4F79-8225-4B2F0B7FD243}" type="presParOf" srcId="{00DA6055-CFAD-42D5-97F8-EA7069B131D8}" destId="{DC416806-E4D7-40D5-994D-066A85413A4A}" srcOrd="1" destOrd="0" presId="urn:microsoft.com/office/officeart/2005/8/layout/vList3"/>
    <dgm:cxn modelId="{6EDB045C-894A-48C7-B54D-6DBC0D2325E1}" type="presParOf" srcId="{96FF9FBA-A3CE-49A6-A58F-AEC04F4D46B8}" destId="{894D21C3-61CA-4E77-AB00-05A2C1B6FB94}" srcOrd="1" destOrd="0" presId="urn:microsoft.com/office/officeart/2005/8/layout/vList3"/>
    <dgm:cxn modelId="{BE31B495-F2AB-4076-9876-0ECD3216B16B}" type="presParOf" srcId="{96FF9FBA-A3CE-49A6-A58F-AEC04F4D46B8}" destId="{550EB7FC-B78A-4DC1-BED9-2519BC20AD15}" srcOrd="2" destOrd="0" presId="urn:microsoft.com/office/officeart/2005/8/layout/vList3"/>
    <dgm:cxn modelId="{9668BB0F-1F4A-47F2-9CEC-BB0625231CC0}" type="presParOf" srcId="{550EB7FC-B78A-4DC1-BED9-2519BC20AD15}" destId="{E5419574-BA36-49D2-8730-AAE61A11DCD0}" srcOrd="0" destOrd="0" presId="urn:microsoft.com/office/officeart/2005/8/layout/vList3"/>
    <dgm:cxn modelId="{651493B1-FA67-4906-9631-00BBEDA09EFC}" type="presParOf" srcId="{550EB7FC-B78A-4DC1-BED9-2519BC20AD15}" destId="{DE951593-F0B0-4156-A19F-8E63D4DEF611}" srcOrd="1" destOrd="0" presId="urn:microsoft.com/office/officeart/2005/8/layout/vList3"/>
    <dgm:cxn modelId="{EF38622B-D02C-4541-801C-7375ECE2A4B6}" type="presParOf" srcId="{96FF9FBA-A3CE-49A6-A58F-AEC04F4D46B8}" destId="{B81C3DDE-60A5-43AC-89CF-A7A8C3CDF38B}" srcOrd="3" destOrd="0" presId="urn:microsoft.com/office/officeart/2005/8/layout/vList3"/>
    <dgm:cxn modelId="{E00DFC30-0BF3-4D2D-ACDC-B86399224000}" type="presParOf" srcId="{96FF9FBA-A3CE-49A6-A58F-AEC04F4D46B8}" destId="{B2D55941-D639-4489-8CFF-ADC9202304D4}" srcOrd="4" destOrd="0" presId="urn:microsoft.com/office/officeart/2005/8/layout/vList3"/>
    <dgm:cxn modelId="{BF19BD05-A00A-4546-B678-D0B761471358}" type="presParOf" srcId="{B2D55941-D639-4489-8CFF-ADC9202304D4}" destId="{DA546673-FBE6-45BF-A831-9A1512A83DBC}" srcOrd="0" destOrd="0" presId="urn:microsoft.com/office/officeart/2005/8/layout/vList3"/>
    <dgm:cxn modelId="{8D615414-CDE0-48C0-A256-26E21E34FEF0}" type="presParOf" srcId="{B2D55941-D639-4489-8CFF-ADC9202304D4}" destId="{803F0B7F-5BC4-4AA9-B2C9-B7FB1E249819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3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DF8547-27F0-4D78-8C0C-DB224D2CBC4A}">
      <dsp:nvSpPr>
        <dsp:cNvPr id="0" name=""/>
        <dsp:cNvSpPr/>
      </dsp:nvSpPr>
      <dsp:spPr>
        <a:xfrm>
          <a:off x="0" y="0"/>
          <a:ext cx="1665600" cy="8031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分类</a:t>
          </a:r>
          <a:endParaRPr lang="zh-CN" altLang="en-US" sz="2800" kern="1200" dirty="0"/>
        </a:p>
      </dsp:txBody>
      <dsp:txXfrm>
        <a:off x="23524" y="23524"/>
        <a:ext cx="1618552" cy="7561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DF8547-27F0-4D78-8C0C-DB224D2CBC4A}">
      <dsp:nvSpPr>
        <dsp:cNvPr id="0" name=""/>
        <dsp:cNvSpPr/>
      </dsp:nvSpPr>
      <dsp:spPr>
        <a:xfrm>
          <a:off x="0" y="0"/>
          <a:ext cx="1685375" cy="8031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可视化</a:t>
          </a:r>
          <a:endParaRPr lang="zh-CN" altLang="en-US" sz="2800" kern="1200" dirty="0"/>
        </a:p>
      </dsp:txBody>
      <dsp:txXfrm>
        <a:off x="23524" y="23524"/>
        <a:ext cx="1638327" cy="7561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DF8547-27F0-4D78-8C0C-DB224D2CBC4A}">
      <dsp:nvSpPr>
        <dsp:cNvPr id="0" name=""/>
        <dsp:cNvSpPr/>
      </dsp:nvSpPr>
      <dsp:spPr>
        <a:xfrm>
          <a:off x="0" y="0"/>
          <a:ext cx="1685375" cy="803153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聚类</a:t>
          </a:r>
          <a:endParaRPr lang="zh-CN" altLang="en-US" sz="2800" kern="1200" dirty="0"/>
        </a:p>
      </dsp:txBody>
      <dsp:txXfrm>
        <a:off x="23524" y="23524"/>
        <a:ext cx="1638327" cy="75610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416806-E4D7-40D5-994D-066A85413A4A}">
      <dsp:nvSpPr>
        <dsp:cNvPr id="0" name=""/>
        <dsp:cNvSpPr/>
      </dsp:nvSpPr>
      <dsp:spPr>
        <a:xfrm rot="10800000">
          <a:off x="1189047" y="358"/>
          <a:ext cx="3851787" cy="875442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6046" tIns="106680" rIns="199136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图片数据</a:t>
          </a:r>
          <a:endParaRPr lang="zh-CN" altLang="en-US" sz="2800" kern="1200" dirty="0"/>
        </a:p>
      </dsp:txBody>
      <dsp:txXfrm rot="10800000">
        <a:off x="1407907" y="358"/>
        <a:ext cx="3632927" cy="875442"/>
      </dsp:txXfrm>
    </dsp:sp>
    <dsp:sp modelId="{EC126BF9-9A79-4199-8795-432900EB852E}">
      <dsp:nvSpPr>
        <dsp:cNvPr id="0" name=""/>
        <dsp:cNvSpPr/>
      </dsp:nvSpPr>
      <dsp:spPr>
        <a:xfrm>
          <a:off x="751326" y="358"/>
          <a:ext cx="875442" cy="875442"/>
        </a:xfrm>
        <a:prstGeom prst="ellipse">
          <a:avLst/>
        </a:prstGeom>
        <a:blipFill>
          <a:blip xmlns:r="http://schemas.openxmlformats.org/officeDocument/2006/relationships" r:embed="rId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1000" r="-4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951593-F0B0-4156-A19F-8E63D4DEF611}">
      <dsp:nvSpPr>
        <dsp:cNvPr id="0" name=""/>
        <dsp:cNvSpPr/>
      </dsp:nvSpPr>
      <dsp:spPr>
        <a:xfrm rot="10800000">
          <a:off x="1189047" y="1137126"/>
          <a:ext cx="3851787" cy="875442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6046" tIns="106680" rIns="199136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文本数据</a:t>
          </a:r>
          <a:endParaRPr lang="zh-CN" altLang="en-US" sz="2800" kern="1200" dirty="0"/>
        </a:p>
      </dsp:txBody>
      <dsp:txXfrm rot="10800000">
        <a:off x="1407907" y="1137126"/>
        <a:ext cx="3632927" cy="875442"/>
      </dsp:txXfrm>
    </dsp:sp>
    <dsp:sp modelId="{E5419574-BA36-49D2-8730-AAE61A11DCD0}">
      <dsp:nvSpPr>
        <dsp:cNvPr id="0" name=""/>
        <dsp:cNvSpPr/>
      </dsp:nvSpPr>
      <dsp:spPr>
        <a:xfrm>
          <a:off x="751326" y="1137126"/>
          <a:ext cx="875442" cy="875442"/>
        </a:xfrm>
        <a:prstGeom prst="ellipse">
          <a:avLst/>
        </a:prstGeom>
        <a:blipFill>
          <a:blip xmlns:r="http://schemas.openxmlformats.org/officeDocument/2006/relationships"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3F0B7F-5BC4-4AA9-B2C9-B7FB1E249819}">
      <dsp:nvSpPr>
        <dsp:cNvPr id="0" name=""/>
        <dsp:cNvSpPr/>
      </dsp:nvSpPr>
      <dsp:spPr>
        <a:xfrm rot="10800000">
          <a:off x="1189047" y="2273895"/>
          <a:ext cx="3851787" cy="875442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6046" tIns="106680" rIns="199136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kern="1200" dirty="0" smtClean="0"/>
            <a:t>网络数据</a:t>
          </a:r>
          <a:endParaRPr lang="zh-CN" altLang="en-US" sz="2800" kern="1200" dirty="0"/>
        </a:p>
      </dsp:txBody>
      <dsp:txXfrm rot="10800000">
        <a:off x="1407907" y="2273895"/>
        <a:ext cx="3632927" cy="875442"/>
      </dsp:txXfrm>
    </dsp:sp>
    <dsp:sp modelId="{DA546673-FBE6-45BF-A831-9A1512A83DBC}">
      <dsp:nvSpPr>
        <dsp:cNvPr id="0" name=""/>
        <dsp:cNvSpPr/>
      </dsp:nvSpPr>
      <dsp:spPr>
        <a:xfrm>
          <a:off x="751326" y="2273895"/>
          <a:ext cx="875442" cy="875442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tiff>
</file>

<file path=ppt/media/image14.jpeg>
</file>

<file path=ppt/media/image15.jpe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0CDB2-269D-4E70-8B5B-AA9F9EC96E09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543A8A-CE3E-416A-9E86-3BE68E908F1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711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利用过往修复将问题建模为分类问题</a:t>
            </a: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分析缺陷报告文本主题分布</a:t>
            </a: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建模词共现、长文件现象</a:t>
            </a: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200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融合</a:t>
            </a:r>
            <a:r>
              <a:rPr lang="en-US" altLang="zh-CN" sz="1200" dirty="0">
                <a:latin typeface="黑体" panose="02010609060101010101" pitchFamily="49" charset="-122"/>
                <a:ea typeface="黑体" panose="02010609060101010101" pitchFamily="49" charset="-122"/>
              </a:rPr>
              <a:t>metadata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与</a:t>
            </a:r>
            <a:r>
              <a:rPr lang="en-US" altLang="zh-CN" sz="1200" dirty="0">
                <a:latin typeface="黑体" panose="02010609060101010101" pitchFamily="49" charset="-122"/>
                <a:ea typeface="黑体" panose="02010609060101010101" pitchFamily="49" charset="-122"/>
              </a:rPr>
              <a:t>stack-trace</a:t>
            </a:r>
            <a:r>
              <a:rPr lang="zh-CN" altLang="en-US" sz="1200" dirty="0">
                <a:latin typeface="黑体" panose="02010609060101010101" pitchFamily="49" charset="-122"/>
                <a:ea typeface="黑体" panose="02010609060101010101" pitchFamily="49" charset="-122"/>
              </a:rPr>
              <a:t>信息</a:t>
            </a:r>
            <a:endParaRPr lang="en-US" altLang="zh-CN" sz="1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543A8A-CE3E-416A-9E86-3BE68E908F1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983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5302386"/>
            <a:ext cx="18359596" cy="11279752"/>
          </a:xfrm>
        </p:spPr>
        <p:txBody>
          <a:bodyPr anchor="b"/>
          <a:lstStyle>
            <a:lvl1pPr algn="ctr">
              <a:defRPr sz="1417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17017128"/>
            <a:ext cx="16199644" cy="7822326"/>
          </a:xfrm>
        </p:spPr>
        <p:txBody>
          <a:bodyPr/>
          <a:lstStyle>
            <a:lvl1pPr marL="0" indent="0" algn="ctr">
              <a:buNone/>
              <a:defRPr sz="5669"/>
            </a:lvl1pPr>
            <a:lvl2pPr marL="1079998" indent="0" algn="ctr">
              <a:buNone/>
              <a:defRPr sz="4724"/>
            </a:lvl2pPr>
            <a:lvl3pPr marL="2159996" indent="0" algn="ctr">
              <a:buNone/>
              <a:defRPr sz="4252"/>
            </a:lvl3pPr>
            <a:lvl4pPr marL="3239994" indent="0" algn="ctr">
              <a:buNone/>
              <a:defRPr sz="3780"/>
            </a:lvl4pPr>
            <a:lvl5pPr marL="4319991" indent="0" algn="ctr">
              <a:buNone/>
              <a:defRPr sz="3780"/>
            </a:lvl5pPr>
            <a:lvl6pPr marL="5399989" indent="0" algn="ctr">
              <a:buNone/>
              <a:defRPr sz="3780"/>
            </a:lvl6pPr>
            <a:lvl7pPr marL="6479987" indent="0" algn="ctr">
              <a:buNone/>
              <a:defRPr sz="3780"/>
            </a:lvl7pPr>
            <a:lvl8pPr marL="7559985" indent="0" algn="ctr">
              <a:buNone/>
              <a:defRPr sz="3780"/>
            </a:lvl8pPr>
            <a:lvl9pPr marL="8639983" indent="0" algn="ctr">
              <a:buNone/>
              <a:defRPr sz="378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7459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657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1724962"/>
            <a:ext cx="4657398" cy="2745689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1724962"/>
            <a:ext cx="13702199" cy="2745689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7566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615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8077332"/>
            <a:ext cx="18629590" cy="13477201"/>
          </a:xfrm>
        </p:spPr>
        <p:txBody>
          <a:bodyPr anchor="b"/>
          <a:lstStyle>
            <a:lvl1pPr>
              <a:defRPr sz="14173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21682033"/>
            <a:ext cx="18629590" cy="7087342"/>
          </a:xfrm>
        </p:spPr>
        <p:txBody>
          <a:bodyPr/>
          <a:lstStyle>
            <a:lvl1pPr marL="0" indent="0">
              <a:buNone/>
              <a:defRPr sz="5669">
                <a:solidFill>
                  <a:schemeClr val="tx1"/>
                </a:solidFill>
              </a:defRPr>
            </a:lvl1pPr>
            <a:lvl2pPr marL="1079998" indent="0">
              <a:buNone/>
              <a:defRPr sz="4724">
                <a:solidFill>
                  <a:schemeClr val="tx1">
                    <a:tint val="75000"/>
                  </a:schemeClr>
                </a:solidFill>
              </a:defRPr>
            </a:lvl2pPr>
            <a:lvl3pPr marL="2159996" indent="0">
              <a:buNone/>
              <a:defRPr sz="4252">
                <a:solidFill>
                  <a:schemeClr val="tx1">
                    <a:tint val="75000"/>
                  </a:schemeClr>
                </a:solidFill>
              </a:defRPr>
            </a:lvl3pPr>
            <a:lvl4pPr marL="3239994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4pPr>
            <a:lvl5pPr marL="4319991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5pPr>
            <a:lvl6pPr marL="5399989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6pPr>
            <a:lvl7pPr marL="647998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7pPr>
            <a:lvl8pPr marL="7559985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8pPr>
            <a:lvl9pPr marL="8639983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5789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8624810"/>
            <a:ext cx="9179798" cy="2055705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8624810"/>
            <a:ext cx="9179798" cy="2055705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207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724969"/>
            <a:ext cx="18629590" cy="626236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7942328"/>
            <a:ext cx="9137610" cy="3892412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11834740"/>
            <a:ext cx="9137610" cy="174071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1" y="7942328"/>
            <a:ext cx="9182611" cy="3892412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1" y="11834740"/>
            <a:ext cx="9182611" cy="1740712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7417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042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3927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2159952"/>
            <a:ext cx="6966409" cy="7559834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4664905"/>
            <a:ext cx="10934760" cy="23024494"/>
          </a:xfrm>
        </p:spPr>
        <p:txBody>
          <a:bodyPr/>
          <a:lstStyle>
            <a:lvl1pPr>
              <a:defRPr sz="7559"/>
            </a:lvl1pPr>
            <a:lvl2pPr>
              <a:defRPr sz="6614"/>
            </a:lvl2pPr>
            <a:lvl3pPr>
              <a:defRPr sz="5669"/>
            </a:lvl3pPr>
            <a:lvl4pPr>
              <a:defRPr sz="4724"/>
            </a:lvl4pPr>
            <a:lvl5pPr>
              <a:defRPr sz="4724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9719786"/>
            <a:ext cx="6966409" cy="18007107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3743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2159952"/>
            <a:ext cx="6966409" cy="7559834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4664905"/>
            <a:ext cx="10934760" cy="23024494"/>
          </a:xfrm>
        </p:spPr>
        <p:txBody>
          <a:bodyPr anchor="t"/>
          <a:lstStyle>
            <a:lvl1pPr marL="0" indent="0">
              <a:buNone/>
              <a:defRPr sz="7559"/>
            </a:lvl1pPr>
            <a:lvl2pPr marL="1079998" indent="0">
              <a:buNone/>
              <a:defRPr sz="6614"/>
            </a:lvl2pPr>
            <a:lvl3pPr marL="2159996" indent="0">
              <a:buNone/>
              <a:defRPr sz="5669"/>
            </a:lvl3pPr>
            <a:lvl4pPr marL="3239994" indent="0">
              <a:buNone/>
              <a:defRPr sz="4724"/>
            </a:lvl4pPr>
            <a:lvl5pPr marL="4319991" indent="0">
              <a:buNone/>
              <a:defRPr sz="4724"/>
            </a:lvl5pPr>
            <a:lvl6pPr marL="5399989" indent="0">
              <a:buNone/>
              <a:defRPr sz="4724"/>
            </a:lvl6pPr>
            <a:lvl7pPr marL="6479987" indent="0">
              <a:buNone/>
              <a:defRPr sz="4724"/>
            </a:lvl7pPr>
            <a:lvl8pPr marL="7559985" indent="0">
              <a:buNone/>
              <a:defRPr sz="4724"/>
            </a:lvl8pPr>
            <a:lvl9pPr marL="8639983" indent="0">
              <a:buNone/>
              <a:defRPr sz="4724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9719786"/>
            <a:ext cx="6966409" cy="18007107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525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724969"/>
            <a:ext cx="18629590" cy="62623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624810"/>
            <a:ext cx="18629590" cy="20557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30029347"/>
            <a:ext cx="4859893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4997E-FD6D-4EA1-BA6F-9B7AF79C7FE3}" type="datetimeFigureOut">
              <a:rPr lang="zh-CN" altLang="en-US" smtClean="0"/>
              <a:t>2019/6/14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30029347"/>
            <a:ext cx="7289840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30029347"/>
            <a:ext cx="4859893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0FF91-D4B6-4659-842E-4CF3A320E3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424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59996" rtl="0" eaLnBrk="1" latinLnBrk="0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png"/><Relationship Id="rId18" Type="http://schemas.openxmlformats.org/officeDocument/2006/relationships/diagramQuickStyle" Target="../diagrams/quickStyle1.xml"/><Relationship Id="rId26" Type="http://schemas.openxmlformats.org/officeDocument/2006/relationships/diagramData" Target="../diagrams/data3.xml"/><Relationship Id="rId39" Type="http://schemas.openxmlformats.org/officeDocument/2006/relationships/image" Target="../media/image20.png"/><Relationship Id="rId21" Type="http://schemas.openxmlformats.org/officeDocument/2006/relationships/diagramData" Target="../diagrams/data2.xml"/><Relationship Id="rId34" Type="http://schemas.openxmlformats.org/officeDocument/2006/relationships/diagramColors" Target="../diagrams/colors4.xm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diagramLayout" Target="../diagrams/layout1.xml"/><Relationship Id="rId25" Type="http://schemas.microsoft.com/office/2007/relationships/diagramDrawing" Target="../diagrams/drawing2.xml"/><Relationship Id="rId33" Type="http://schemas.openxmlformats.org/officeDocument/2006/relationships/diagramQuickStyle" Target="../diagrams/quickStyle4.xml"/><Relationship Id="rId38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6" Type="http://schemas.openxmlformats.org/officeDocument/2006/relationships/diagramData" Target="../diagrams/data1.xml"/><Relationship Id="rId20" Type="http://schemas.microsoft.com/office/2007/relationships/diagramDrawing" Target="../diagrams/drawing1.xml"/><Relationship Id="rId29" Type="http://schemas.openxmlformats.org/officeDocument/2006/relationships/diagramColors" Target="../diagrams/colors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diagramColors" Target="../diagrams/colors2.xml"/><Relationship Id="rId32" Type="http://schemas.openxmlformats.org/officeDocument/2006/relationships/diagramLayout" Target="../diagrams/layout4.xml"/><Relationship Id="rId37" Type="http://schemas.openxmlformats.org/officeDocument/2006/relationships/image" Target="../media/image18.png"/><Relationship Id="rId5" Type="http://schemas.openxmlformats.org/officeDocument/2006/relationships/image" Target="../media/image3.png"/><Relationship Id="rId15" Type="http://schemas.openxmlformats.org/officeDocument/2006/relationships/image" Target="../media/image13.tiff"/><Relationship Id="rId23" Type="http://schemas.openxmlformats.org/officeDocument/2006/relationships/diagramQuickStyle" Target="../diagrams/quickStyle2.xml"/><Relationship Id="rId28" Type="http://schemas.openxmlformats.org/officeDocument/2006/relationships/diagramQuickStyle" Target="../diagrams/quickStyle3.xml"/><Relationship Id="rId36" Type="http://schemas.openxmlformats.org/officeDocument/2006/relationships/image" Target="../media/image17.png"/><Relationship Id="rId10" Type="http://schemas.openxmlformats.org/officeDocument/2006/relationships/image" Target="../media/image8.jpg"/><Relationship Id="rId19" Type="http://schemas.openxmlformats.org/officeDocument/2006/relationships/diagramColors" Target="../diagrams/colors1.xml"/><Relationship Id="rId31" Type="http://schemas.openxmlformats.org/officeDocument/2006/relationships/diagramData" Target="../diagrams/data4.xml"/><Relationship Id="rId4" Type="http://schemas.openxmlformats.org/officeDocument/2006/relationships/image" Target="../media/image2.jpg"/><Relationship Id="rId9" Type="http://schemas.openxmlformats.org/officeDocument/2006/relationships/image" Target="../media/image7.emf"/><Relationship Id="rId14" Type="http://schemas.openxmlformats.org/officeDocument/2006/relationships/image" Target="../media/image12.png"/><Relationship Id="rId22" Type="http://schemas.openxmlformats.org/officeDocument/2006/relationships/diagramLayout" Target="../diagrams/layout2.xml"/><Relationship Id="rId27" Type="http://schemas.openxmlformats.org/officeDocument/2006/relationships/diagramLayout" Target="../diagrams/layout3.xml"/><Relationship Id="rId30" Type="http://schemas.microsoft.com/office/2007/relationships/diagramDrawing" Target="../diagrams/drawing3.xml"/><Relationship Id="rId35" Type="http://schemas.microsoft.com/office/2007/relationships/diagramDrawing" Target="../diagrams/drawing4.xml"/><Relationship Id="rId8" Type="http://schemas.openxmlformats.org/officeDocument/2006/relationships/image" Target="../media/image6.emf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5DE4D3F-D66E-4F7E-9E7D-FC995EF168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23" y="812146"/>
            <a:ext cx="4106419" cy="255970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7B2D044-9E12-4BA9-8795-B3826FE46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5031" y="194794"/>
            <a:ext cx="4450969" cy="387914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8BC6350-9C0A-456B-9738-B83395D13DAC}"/>
              </a:ext>
            </a:extLst>
          </p:cNvPr>
          <p:cNvSpPr txBox="1"/>
          <p:nvPr/>
        </p:nvSpPr>
        <p:spPr>
          <a:xfrm>
            <a:off x="1" y="3706257"/>
            <a:ext cx="21599524" cy="212304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1CF5269-3FE6-429C-9B47-0A445427E3F5}"/>
              </a:ext>
            </a:extLst>
          </p:cNvPr>
          <p:cNvSpPr txBox="1"/>
          <p:nvPr/>
        </p:nvSpPr>
        <p:spPr>
          <a:xfrm>
            <a:off x="5791200" y="812146"/>
            <a:ext cx="11582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solidFill>
                  <a:srgbClr val="672267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南京大学计算机软件研究所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D68B48E-5AE1-4614-AC07-E8B17F4C5DE1}"/>
              </a:ext>
            </a:extLst>
          </p:cNvPr>
          <p:cNvSpPr txBox="1"/>
          <p:nvPr/>
        </p:nvSpPr>
        <p:spPr>
          <a:xfrm>
            <a:off x="7519479" y="1842876"/>
            <a:ext cx="74848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rgbClr val="672267"/>
                </a:solidFill>
                <a:latin typeface="Segoe UI Semibold" panose="020B0702040204020203" pitchFamily="34" charset="0"/>
                <a:ea typeface="隶书" panose="02010509060101010101" pitchFamily="49" charset="-122"/>
                <a:cs typeface="Segoe UI Semibold" panose="020B0702040204020203" pitchFamily="34" charset="0"/>
              </a:rPr>
              <a:t> </a:t>
            </a:r>
            <a:r>
              <a:rPr lang="en-US" altLang="zh-CN" sz="7000" dirty="0" err="1" smtClean="0">
                <a:solidFill>
                  <a:srgbClr val="672267"/>
                </a:solidFill>
                <a:latin typeface="Berlin Sans FB" panose="020E0602020502020306" pitchFamily="34" charset="0"/>
                <a:ea typeface="隶书" panose="02010509060101010101" pitchFamily="49" charset="-122"/>
                <a:cs typeface="Segoe UI Semibold" panose="020B0702040204020203" pitchFamily="34" charset="0"/>
              </a:rPr>
              <a:t>Softwiser</a:t>
            </a:r>
            <a:r>
              <a:rPr lang="en-US" altLang="zh-CN" sz="7200" dirty="0" smtClean="0">
                <a:solidFill>
                  <a:srgbClr val="672267"/>
                </a:solidFill>
                <a:latin typeface="隶书" panose="02010509060101010101" pitchFamily="49" charset="-122"/>
                <a:ea typeface="隶书" panose="02010509060101010101" pitchFamily="49" charset="-122"/>
                <a:cs typeface="Segoe UI Semibold" panose="020B0702040204020203" pitchFamily="34" charset="0"/>
              </a:rPr>
              <a:t> </a:t>
            </a:r>
            <a:r>
              <a:rPr lang="zh-CN" altLang="en-US" sz="7200" dirty="0">
                <a:solidFill>
                  <a:srgbClr val="672267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研究组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F434E9A-2D8D-4149-BFEC-026E575E85C9}"/>
              </a:ext>
            </a:extLst>
          </p:cNvPr>
          <p:cNvSpPr txBox="1"/>
          <p:nvPr/>
        </p:nvSpPr>
        <p:spPr>
          <a:xfrm>
            <a:off x="0" y="5791200"/>
            <a:ext cx="21599525" cy="26303288"/>
          </a:xfrm>
          <a:prstGeom prst="rect">
            <a:avLst/>
          </a:prstGeom>
          <a:solidFill>
            <a:srgbClr val="98ADEA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FEE3B8C2-6E60-4CF3-AF30-DF7B3DE23A06}"/>
              </a:ext>
            </a:extLst>
          </p:cNvPr>
          <p:cNvSpPr/>
          <p:nvPr/>
        </p:nvSpPr>
        <p:spPr>
          <a:xfrm>
            <a:off x="199706" y="5750627"/>
            <a:ext cx="10494966" cy="23563142"/>
          </a:xfrm>
          <a:prstGeom prst="roundRect">
            <a:avLst>
              <a:gd name="adj" fmla="val 1553"/>
            </a:avLst>
          </a:prstGeom>
          <a:solidFill>
            <a:schemeClr val="bg1">
              <a:alpha val="95000"/>
            </a:schemeClr>
          </a:solidFill>
          <a:ln cap="flat">
            <a:noFill/>
            <a:round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10CE16B3-08CB-486A-AAB0-BD2AE439F6F6}"/>
              </a:ext>
            </a:extLst>
          </p:cNvPr>
          <p:cNvSpPr/>
          <p:nvPr/>
        </p:nvSpPr>
        <p:spPr>
          <a:xfrm>
            <a:off x="10952160" y="5761654"/>
            <a:ext cx="10494966" cy="23563142"/>
          </a:xfrm>
          <a:prstGeom prst="roundRect">
            <a:avLst>
              <a:gd name="adj" fmla="val 1553"/>
            </a:avLst>
          </a:prstGeom>
          <a:solidFill>
            <a:schemeClr val="bg1">
              <a:alpha val="95000"/>
            </a:schemeClr>
          </a:solidFill>
          <a:ln cap="flat">
            <a:noFill/>
            <a:round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E573FF0C-B43B-4E69-91C3-3E8652EB7DC3}"/>
              </a:ext>
            </a:extLst>
          </p:cNvPr>
          <p:cNvSpPr txBox="1"/>
          <p:nvPr/>
        </p:nvSpPr>
        <p:spPr>
          <a:xfrm>
            <a:off x="0" y="29559207"/>
            <a:ext cx="21599525" cy="285469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>
            <a:noFill/>
          </a:ln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3040EE66-387F-44B4-A611-CAF812441F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534" y="29479214"/>
            <a:ext cx="2222508" cy="2381753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0DF90083-91BF-439B-A904-9F898CA7B1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131" y="29286602"/>
            <a:ext cx="2222508" cy="2760211"/>
          </a:xfrm>
          <a:prstGeom prst="rect">
            <a:avLst/>
          </a:prstGeom>
        </p:spPr>
      </p:pic>
      <p:sp>
        <p:nvSpPr>
          <p:cNvPr id="45" name="文本框 44">
            <a:extLst>
              <a:ext uri="{FF2B5EF4-FFF2-40B4-BE49-F238E27FC236}">
                <a16:creationId xmlns:a16="http://schemas.microsoft.com/office/drawing/2014/main" id="{1758CC0F-6ADF-4A10-99ED-34AFD1F7B2D8}"/>
              </a:ext>
            </a:extLst>
          </p:cNvPr>
          <p:cNvSpPr txBox="1"/>
          <p:nvPr/>
        </p:nvSpPr>
        <p:spPr>
          <a:xfrm>
            <a:off x="6775815" y="30069722"/>
            <a:ext cx="8972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立足软件    拥抱智能</a:t>
            </a:r>
          </a:p>
        </p:txBody>
      </p:sp>
      <p:pic>
        <p:nvPicPr>
          <p:cNvPr id="49" name="图片 48">
            <a:extLst>
              <a:ext uri="{FF2B5EF4-FFF2-40B4-BE49-F238E27FC236}">
                <a16:creationId xmlns:a16="http://schemas.microsoft.com/office/drawing/2014/main" id="{D65616CF-A3A0-4343-87EE-F238557DB6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4788" y="29557739"/>
            <a:ext cx="2650064" cy="265006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5A724B14-E2F9-4128-9A80-065757180D06}"/>
              </a:ext>
            </a:extLst>
          </p:cNvPr>
          <p:cNvSpPr txBox="1"/>
          <p:nvPr/>
        </p:nvSpPr>
        <p:spPr>
          <a:xfrm>
            <a:off x="1855234" y="4081180"/>
            <a:ext cx="45224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徐  锋</a:t>
            </a:r>
            <a:endParaRPr lang="en-US" altLang="zh-CN" sz="40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4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xf@nju.edu.cn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2079BC0-6A93-4749-84C0-7F845DB9E1BC}"/>
              </a:ext>
            </a:extLst>
          </p:cNvPr>
          <p:cNvSpPr txBox="1"/>
          <p:nvPr/>
        </p:nvSpPr>
        <p:spPr>
          <a:xfrm>
            <a:off x="12816204" y="4082680"/>
            <a:ext cx="45483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姚  远</a:t>
            </a:r>
            <a:endParaRPr lang="en-US" altLang="zh-CN" sz="40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4000" dirty="0">
                <a:latin typeface="Arial" panose="020B0604020202020204" pitchFamily="34" charset="0"/>
                <a:ea typeface="黑体" panose="02010609060101010101" pitchFamily="49" charset="-122"/>
                <a:cs typeface="Arial" panose="020B0604020202020204" pitchFamily="34" charset="0"/>
              </a:rPr>
              <a:t>y.yao@nju.edu.cn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312FE97-2159-4788-8AF6-8629E1AFAEC0}"/>
              </a:ext>
            </a:extLst>
          </p:cNvPr>
          <p:cNvSpPr txBox="1"/>
          <p:nvPr/>
        </p:nvSpPr>
        <p:spPr>
          <a:xfrm>
            <a:off x="2026982" y="5955969"/>
            <a:ext cx="700411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000" dirty="0">
                <a:solidFill>
                  <a:srgbClr val="672267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软件开发生态智能优化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6B5C17BD-07E2-44F6-8538-ED047AF7284E}"/>
              </a:ext>
            </a:extLst>
          </p:cNvPr>
          <p:cNvSpPr txBox="1"/>
          <p:nvPr/>
        </p:nvSpPr>
        <p:spPr>
          <a:xfrm>
            <a:off x="11674932" y="5965454"/>
            <a:ext cx="923289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000" dirty="0">
                <a:solidFill>
                  <a:srgbClr val="672267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数据表示学习及其应用</a:t>
            </a: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A23A4D9D-6E17-4CB1-AEE3-07F1024528D5}"/>
              </a:ext>
            </a:extLst>
          </p:cNvPr>
          <p:cNvCxnSpPr>
            <a:cxnSpLocks/>
          </p:cNvCxnSpPr>
          <p:nvPr/>
        </p:nvCxnSpPr>
        <p:spPr>
          <a:xfrm>
            <a:off x="2026982" y="6906297"/>
            <a:ext cx="7004119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94E356A6-EF89-4717-A175-F61C5858A66F}"/>
              </a:ext>
            </a:extLst>
          </p:cNvPr>
          <p:cNvCxnSpPr>
            <a:cxnSpLocks/>
          </p:cNvCxnSpPr>
          <p:nvPr/>
        </p:nvCxnSpPr>
        <p:spPr>
          <a:xfrm>
            <a:off x="12828253" y="6920811"/>
            <a:ext cx="6993114" cy="0"/>
          </a:xfrm>
          <a:prstGeom prst="line">
            <a:avLst/>
          </a:prstGeom>
          <a:ln w="5715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40A507FD-E79D-4505-B0CC-F81817849891}"/>
              </a:ext>
            </a:extLst>
          </p:cNvPr>
          <p:cNvSpPr txBox="1"/>
          <p:nvPr/>
        </p:nvSpPr>
        <p:spPr>
          <a:xfrm>
            <a:off x="664859" y="7353520"/>
            <a:ext cx="7977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n"/>
            </a:pPr>
            <a:r>
              <a:rPr lang="zh-CN" altLang="en-US" sz="3600" dirty="0">
                <a:latin typeface="黑体" panose="02010609060101010101" pitchFamily="49" charset="-122"/>
                <a:ea typeface="黑体" panose="02010609060101010101" pitchFamily="49" charset="-122"/>
              </a:rPr>
              <a:t>一个典型的网络化软件开发生态</a:t>
            </a:r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23E32777-F6A5-448A-871E-F29B8D99014F}"/>
              </a:ext>
            </a:extLst>
          </p:cNvPr>
          <p:cNvSpPr txBox="1"/>
          <p:nvPr/>
        </p:nvSpPr>
        <p:spPr>
          <a:xfrm>
            <a:off x="703715" y="14238993"/>
            <a:ext cx="7977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n"/>
            </a:pPr>
            <a:r>
              <a:rPr lang="zh-CN" altLang="en-US" sz="3600" dirty="0">
                <a:latin typeface="黑体" panose="02010609060101010101" pitchFamily="49" charset="-122"/>
                <a:ea typeface="黑体" panose="02010609060101010101" pitchFamily="49" charset="-122"/>
              </a:rPr>
              <a:t>软件开发生态智能优化</a:t>
            </a:r>
          </a:p>
        </p:txBody>
      </p:sp>
      <p:grpSp>
        <p:nvGrpSpPr>
          <p:cNvPr id="149" name="组合 148">
            <a:extLst>
              <a:ext uri="{FF2B5EF4-FFF2-40B4-BE49-F238E27FC236}">
                <a16:creationId xmlns:a16="http://schemas.microsoft.com/office/drawing/2014/main" id="{C191783F-EE9D-444F-A458-41B86D63FE09}"/>
              </a:ext>
            </a:extLst>
          </p:cNvPr>
          <p:cNvGrpSpPr/>
          <p:nvPr/>
        </p:nvGrpSpPr>
        <p:grpSpPr>
          <a:xfrm>
            <a:off x="1064209" y="15024338"/>
            <a:ext cx="9429823" cy="6363147"/>
            <a:chOff x="639431" y="19670582"/>
            <a:chExt cx="9429823" cy="6363147"/>
          </a:xfrm>
        </p:grpSpPr>
        <p:sp>
          <p:nvSpPr>
            <p:cNvPr id="136" name="文本框 135">
              <a:extLst>
                <a:ext uri="{FF2B5EF4-FFF2-40B4-BE49-F238E27FC236}">
                  <a16:creationId xmlns:a16="http://schemas.microsoft.com/office/drawing/2014/main" id="{8B1984AD-3E99-4610-8BE0-C6F0A9665878}"/>
                </a:ext>
              </a:extLst>
            </p:cNvPr>
            <p:cNvSpPr txBox="1"/>
            <p:nvPr/>
          </p:nvSpPr>
          <p:spPr>
            <a:xfrm>
              <a:off x="639431" y="19670582"/>
              <a:ext cx="55309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示例</a:t>
              </a:r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：软件缺陷定位</a:t>
              </a:r>
              <a:r>
                <a:rPr lang="en-US" altLang="zh-CN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[1]</a:t>
              </a:r>
              <a:endParaRPr lang="zh-CN" altLang="en-US" sz="2400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38" name="文本框 137">
              <a:extLst>
                <a:ext uri="{FF2B5EF4-FFF2-40B4-BE49-F238E27FC236}">
                  <a16:creationId xmlns:a16="http://schemas.microsoft.com/office/drawing/2014/main" id="{45752C8D-DD35-423F-92CE-F7172A6FB925}"/>
                </a:ext>
              </a:extLst>
            </p:cNvPr>
            <p:cNvSpPr txBox="1"/>
            <p:nvPr/>
          </p:nvSpPr>
          <p:spPr>
            <a:xfrm>
              <a:off x="686517" y="20253685"/>
              <a:ext cx="9382737" cy="57800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问题描述：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确定导致缺陷报告中缺陷的源文件位置</a:t>
              </a:r>
            </a:p>
            <a:p>
              <a:pPr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解决方案：</a:t>
              </a:r>
              <a:endParaRPr lang="en-US" altLang="zh-CN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8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思路：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利用过往修复将问题建模为分类问题；分析缺陷报告文本主题分布；建模词共现、长文件现象；融合</a:t>
              </a:r>
              <a:r>
                <a:rPr lang="en-US" altLang="zh-CN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metadata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与</a:t>
              </a:r>
              <a:r>
                <a:rPr lang="en-US" altLang="zh-CN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stack-trace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信息</a:t>
              </a:r>
              <a:endPara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技术关键词：</a:t>
              </a:r>
              <a:r>
                <a:rPr lang="en-US" altLang="zh-CN" sz="2400" dirty="0">
                  <a:solidFill>
                    <a:schemeClr val="accent2">
                      <a:lumMod val="50000"/>
                    </a:schemeClr>
                  </a:solidFill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 </a:t>
              </a:r>
              <a:r>
                <a:rPr lang="zh-CN" altLang="en-US" sz="2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概率图模型</a:t>
              </a:r>
              <a:endParaRPr lang="en-US" altLang="zh-CN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50" name="组合 149">
            <a:extLst>
              <a:ext uri="{FF2B5EF4-FFF2-40B4-BE49-F238E27FC236}">
                <a16:creationId xmlns:a16="http://schemas.microsoft.com/office/drawing/2014/main" id="{662D4EAA-9849-427B-BB93-CE2A5B800822}"/>
              </a:ext>
            </a:extLst>
          </p:cNvPr>
          <p:cNvGrpSpPr/>
          <p:nvPr/>
        </p:nvGrpSpPr>
        <p:grpSpPr>
          <a:xfrm>
            <a:off x="1046615" y="21649552"/>
            <a:ext cx="9472107" cy="5979664"/>
            <a:chOff x="675718" y="23633890"/>
            <a:chExt cx="9885179" cy="5979664"/>
          </a:xfrm>
        </p:grpSpPr>
        <p:sp>
          <p:nvSpPr>
            <p:cNvPr id="142" name="文本框 141">
              <a:extLst>
                <a:ext uri="{FF2B5EF4-FFF2-40B4-BE49-F238E27FC236}">
                  <a16:creationId xmlns:a16="http://schemas.microsoft.com/office/drawing/2014/main" id="{89E508AD-2C99-49E7-B261-80834BE00C7C}"/>
                </a:ext>
              </a:extLst>
            </p:cNvPr>
            <p:cNvSpPr txBox="1"/>
            <p:nvPr/>
          </p:nvSpPr>
          <p:spPr>
            <a:xfrm>
              <a:off x="675718" y="23633890"/>
              <a:ext cx="617988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示例</a:t>
              </a:r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2</a:t>
              </a:r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：代码变动描述自动生成</a:t>
              </a:r>
              <a:r>
                <a:rPr lang="en-US" altLang="zh-CN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[2]</a:t>
              </a:r>
              <a:endParaRPr lang="zh-CN" altLang="en-US" sz="2400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43" name="文本框 142">
              <a:extLst>
                <a:ext uri="{FF2B5EF4-FFF2-40B4-BE49-F238E27FC236}">
                  <a16:creationId xmlns:a16="http://schemas.microsoft.com/office/drawing/2014/main" id="{11B2444C-9197-48F3-8A07-2A438693885F}"/>
                </a:ext>
              </a:extLst>
            </p:cNvPr>
            <p:cNvSpPr txBox="1"/>
            <p:nvPr/>
          </p:nvSpPr>
          <p:spPr>
            <a:xfrm>
              <a:off x="722805" y="24196260"/>
              <a:ext cx="98380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问题描述：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自动</a:t>
              </a:r>
              <a:r>
                <a:rPr lang="zh-CN" altLang="en-US" sz="2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为 </a:t>
              </a:r>
              <a:r>
                <a:rPr lang="en-US" altLang="zh-CN" sz="2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git commit 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生成 </a:t>
              </a:r>
              <a:r>
                <a:rPr lang="en-US" altLang="zh-CN" sz="2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message</a:t>
              </a:r>
              <a:endParaRPr lang="zh-CN" altLang="en-US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DAE8A901-CCB2-4F14-844F-67551F084399}"/>
                </a:ext>
              </a:extLst>
            </p:cNvPr>
            <p:cNvSpPr txBox="1"/>
            <p:nvPr/>
          </p:nvSpPr>
          <p:spPr>
            <a:xfrm>
              <a:off x="709596" y="24646040"/>
              <a:ext cx="9451709" cy="4967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解决方案：</a:t>
              </a:r>
              <a:endParaRPr lang="en-US" altLang="zh-CN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8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8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8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8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8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28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思路：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使用</a:t>
              </a:r>
              <a:r>
                <a:rPr lang="en-US" altLang="zh-CN" sz="2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RNN</a:t>
              </a:r>
              <a:r>
                <a:rPr lang="zh-CN" altLang="en-US" sz="2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协同处理代码变动的结构信息与语义信息，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利用占位技术与拷贝机制优化</a:t>
              </a:r>
              <a:r>
                <a:rPr lang="en-US" altLang="zh-CN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message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生成过程</a:t>
              </a:r>
              <a:endPara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技术关键词：</a:t>
              </a:r>
              <a:r>
                <a:rPr lang="en-US" altLang="zh-CN" sz="24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Seq2Seq</a:t>
              </a:r>
              <a:r>
                <a:rPr lang="zh-CN" altLang="en-US" sz="24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结构</a:t>
              </a:r>
              <a:r>
                <a:rPr lang="en-US" altLang="zh-CN" sz="2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	</a:t>
              </a:r>
              <a:r>
                <a:rPr lang="zh-CN" altLang="en-US" sz="2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拷贝机制</a:t>
              </a:r>
              <a:endParaRPr lang="en-US" altLang="zh-CN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5" name="组合 174">
            <a:extLst>
              <a:ext uri="{FF2B5EF4-FFF2-40B4-BE49-F238E27FC236}">
                <a16:creationId xmlns:a16="http://schemas.microsoft.com/office/drawing/2014/main" id="{7F3941C7-BBDF-488E-9E0A-70BD91C9B689}"/>
              </a:ext>
            </a:extLst>
          </p:cNvPr>
          <p:cNvGrpSpPr/>
          <p:nvPr/>
        </p:nvGrpSpPr>
        <p:grpSpPr>
          <a:xfrm>
            <a:off x="1192265" y="8214205"/>
            <a:ext cx="8899171" cy="5687416"/>
            <a:chOff x="1134647" y="8452356"/>
            <a:chExt cx="8899171" cy="5687416"/>
          </a:xfrm>
        </p:grpSpPr>
        <p:grpSp>
          <p:nvGrpSpPr>
            <p:cNvPr id="125" name="组合 124">
              <a:extLst>
                <a:ext uri="{FF2B5EF4-FFF2-40B4-BE49-F238E27FC236}">
                  <a16:creationId xmlns:a16="http://schemas.microsoft.com/office/drawing/2014/main" id="{E8065FD9-4258-4219-8C42-AFB48939C698}"/>
                </a:ext>
              </a:extLst>
            </p:cNvPr>
            <p:cNvGrpSpPr/>
            <p:nvPr/>
          </p:nvGrpSpPr>
          <p:grpSpPr>
            <a:xfrm>
              <a:off x="1134647" y="8452356"/>
              <a:ext cx="8899171" cy="5687416"/>
              <a:chOff x="1515647" y="8509506"/>
              <a:chExt cx="8899171" cy="5687416"/>
            </a:xfrm>
          </p:grpSpPr>
          <p:pic>
            <p:nvPicPr>
              <p:cNvPr id="57" name="图片 56">
                <a:extLst>
                  <a:ext uri="{FF2B5EF4-FFF2-40B4-BE49-F238E27FC236}">
                    <a16:creationId xmlns:a16="http://schemas.microsoft.com/office/drawing/2014/main" id="{9359EFC5-F5D7-40E9-83C2-91682D8B8D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541165" y="8509506"/>
                <a:ext cx="1280013" cy="1250009"/>
              </a:xfrm>
              <a:prstGeom prst="rect">
                <a:avLst/>
              </a:prstGeom>
            </p:spPr>
          </p:pic>
          <p:pic>
            <p:nvPicPr>
              <p:cNvPr id="58" name="图片 57">
                <a:extLst>
                  <a:ext uri="{FF2B5EF4-FFF2-40B4-BE49-F238E27FC236}">
                    <a16:creationId xmlns:a16="http://schemas.microsoft.com/office/drawing/2014/main" id="{537DCE69-48F0-4B10-A840-D3B1DC5F21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572495" y="11721345"/>
                <a:ext cx="1180169" cy="1470427"/>
              </a:xfrm>
              <a:prstGeom prst="rect">
                <a:avLst/>
              </a:prstGeom>
            </p:spPr>
          </p:pic>
          <p:cxnSp>
            <p:nvCxnSpPr>
              <p:cNvPr id="59" name="直接箭头连接符 58">
                <a:extLst>
                  <a:ext uri="{FF2B5EF4-FFF2-40B4-BE49-F238E27FC236}">
                    <a16:creationId xmlns:a16="http://schemas.microsoft.com/office/drawing/2014/main" id="{CF14B7E6-E1D1-4797-A8EA-39BA7DA26D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29326" y="10098783"/>
                <a:ext cx="1591914" cy="1847124"/>
              </a:xfrm>
              <a:prstGeom prst="straightConnector1">
                <a:avLst/>
              </a:prstGeom>
              <a:ln w="28575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80BE1537-9775-452F-AFE5-A2F311A7852C}"/>
                  </a:ext>
                </a:extLst>
              </p:cNvPr>
              <p:cNvSpPr txBox="1"/>
              <p:nvPr/>
            </p:nvSpPr>
            <p:spPr>
              <a:xfrm rot="2954682">
                <a:off x="2202103" y="10536318"/>
                <a:ext cx="195893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b="1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创建项目</a:t>
                </a:r>
              </a:p>
            </p:txBody>
          </p:sp>
          <p:sp>
            <p:nvSpPr>
              <p:cNvPr id="63" name="文本框 62">
                <a:extLst>
                  <a:ext uri="{FF2B5EF4-FFF2-40B4-BE49-F238E27FC236}">
                    <a16:creationId xmlns:a16="http://schemas.microsoft.com/office/drawing/2014/main" id="{FA620469-9389-4531-B975-CC6FCEC0BEF2}"/>
                  </a:ext>
                </a:extLst>
              </p:cNvPr>
              <p:cNvSpPr txBox="1"/>
              <p:nvPr/>
            </p:nvSpPr>
            <p:spPr>
              <a:xfrm rot="3434311">
                <a:off x="3217268" y="12818038"/>
                <a:ext cx="149343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b="1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组建开发团队</a:t>
                </a:r>
              </a:p>
            </p:txBody>
          </p:sp>
          <p:grpSp>
            <p:nvGrpSpPr>
              <p:cNvPr id="110" name="组合 109">
                <a:extLst>
                  <a:ext uri="{FF2B5EF4-FFF2-40B4-BE49-F238E27FC236}">
                    <a16:creationId xmlns:a16="http://schemas.microsoft.com/office/drawing/2014/main" id="{B6F26671-C622-4182-8C18-99C4260C4DCB}"/>
                  </a:ext>
                </a:extLst>
              </p:cNvPr>
              <p:cNvGrpSpPr/>
              <p:nvPr/>
            </p:nvGrpSpPr>
            <p:grpSpPr>
              <a:xfrm rot="20497404">
                <a:off x="5070456" y="9876514"/>
                <a:ext cx="2351845" cy="1699486"/>
                <a:chOff x="5463337" y="10601298"/>
                <a:chExt cx="2351845" cy="1699486"/>
              </a:xfrm>
            </p:grpSpPr>
            <p:cxnSp>
              <p:nvCxnSpPr>
                <p:cNvPr id="64" name="直接箭头连接符 63">
                  <a:extLst>
                    <a:ext uri="{FF2B5EF4-FFF2-40B4-BE49-F238E27FC236}">
                      <a16:creationId xmlns:a16="http://schemas.microsoft.com/office/drawing/2014/main" id="{7C292A93-DDFA-449A-A171-B50D9A1589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102596" flipV="1">
                  <a:off x="5830415" y="10601298"/>
                  <a:ext cx="1181296" cy="1699486"/>
                </a:xfrm>
                <a:prstGeom prst="straightConnector1">
                  <a:avLst/>
                </a:prstGeom>
                <a:ln w="28575" cap="flat" cmpd="sng" algn="ctr">
                  <a:solidFill>
                    <a:srgbClr val="002060"/>
                  </a:solidFill>
                  <a:prstDash val="solid"/>
                  <a:round/>
                  <a:headEnd type="none" w="med" len="med"/>
                  <a:tailEnd type="arrow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/>
                </a:fontRef>
              </p:style>
            </p:cxnSp>
            <p:sp>
              <p:nvSpPr>
                <p:cNvPr id="65" name="文本框 64">
                  <a:extLst>
                    <a:ext uri="{FF2B5EF4-FFF2-40B4-BE49-F238E27FC236}">
                      <a16:creationId xmlns:a16="http://schemas.microsoft.com/office/drawing/2014/main" id="{5B73886E-6C99-433E-AF67-99CAD6262D35}"/>
                    </a:ext>
                  </a:extLst>
                </p:cNvPr>
                <p:cNvSpPr txBox="1"/>
                <p:nvPr/>
              </p:nvSpPr>
              <p:spPr>
                <a:xfrm rot="19407361">
                  <a:off x="5463337" y="11310624"/>
                  <a:ext cx="2351845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sz="2400" b="1">
                      <a:latin typeface="宋体" panose="02010600030101010101" pitchFamily="2" charset="-122"/>
                      <a:ea typeface="宋体" panose="02010600030101010101" pitchFamily="2" charset="-122"/>
                    </a:defRPr>
                  </a:lvl1pPr>
                </a:lstStyle>
                <a:p>
                  <a:pPr algn="ctr"/>
                  <a:r>
                    <a:rPr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缺陷记录</a:t>
                  </a:r>
                </a:p>
              </p:txBody>
            </p:sp>
          </p:grpSp>
          <p:pic>
            <p:nvPicPr>
              <p:cNvPr id="66" name="图片 65">
                <a:extLst>
                  <a:ext uri="{FF2B5EF4-FFF2-40B4-BE49-F238E27FC236}">
                    <a16:creationId xmlns:a16="http://schemas.microsoft.com/office/drawing/2014/main" id="{9494745B-14B9-4831-9D68-C60D4DD5A3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26444" y="8830532"/>
                <a:ext cx="995137" cy="932940"/>
              </a:xfrm>
              <a:prstGeom prst="rect">
                <a:avLst/>
              </a:prstGeom>
            </p:spPr>
          </p:pic>
          <p:cxnSp>
            <p:nvCxnSpPr>
              <p:cNvPr id="67" name="直接箭头连接符 66">
                <a:extLst>
                  <a:ext uri="{FF2B5EF4-FFF2-40B4-BE49-F238E27FC236}">
                    <a16:creationId xmlns:a16="http://schemas.microsoft.com/office/drawing/2014/main" id="{53FCB35D-9242-4C52-A106-B5BD1BFA28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7798" y="9268368"/>
                <a:ext cx="1031357" cy="85271"/>
              </a:xfrm>
              <a:prstGeom prst="straightConnector1">
                <a:avLst/>
              </a:prstGeom>
              <a:ln w="28575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4683F0B2-24CB-48D3-9417-7A89D88E947A}"/>
                  </a:ext>
                </a:extLst>
              </p:cNvPr>
              <p:cNvSpPr txBox="1"/>
              <p:nvPr/>
            </p:nvSpPr>
            <p:spPr>
              <a:xfrm rot="111994">
                <a:off x="7243553" y="8709575"/>
                <a:ext cx="167398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sz="2400" b="1">
                    <a:latin typeface="宋体" panose="02010600030101010101" pitchFamily="2" charset="-122"/>
                    <a:ea typeface="宋体" panose="02010600030101010101" pitchFamily="2" charset="-122"/>
                  </a:defRPr>
                </a:lvl1pPr>
              </a:lstStyle>
              <a:p>
                <a:pPr algn="ctr"/>
                <a:r>
                  <a: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缺陷分派</a:t>
                </a:r>
                <a:endPara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15" name="组合 114">
                <a:extLst>
                  <a:ext uri="{FF2B5EF4-FFF2-40B4-BE49-F238E27FC236}">
                    <a16:creationId xmlns:a16="http://schemas.microsoft.com/office/drawing/2014/main" id="{EB9394C0-4A2F-4378-B76A-D55646A4498D}"/>
                  </a:ext>
                </a:extLst>
              </p:cNvPr>
              <p:cNvGrpSpPr/>
              <p:nvPr/>
            </p:nvGrpSpPr>
            <p:grpSpPr>
              <a:xfrm rot="21127372">
                <a:off x="6252464" y="10278779"/>
                <a:ext cx="2463621" cy="1941456"/>
                <a:chOff x="6392701" y="10728249"/>
                <a:chExt cx="2463621" cy="1941456"/>
              </a:xfrm>
            </p:grpSpPr>
            <p:cxnSp>
              <p:nvCxnSpPr>
                <p:cNvPr id="72" name="直接箭头连接符 71">
                  <a:extLst>
                    <a:ext uri="{FF2B5EF4-FFF2-40B4-BE49-F238E27FC236}">
                      <a16:creationId xmlns:a16="http://schemas.microsoft.com/office/drawing/2014/main" id="{3F4A9EB1-7586-4316-97E7-0BECA3D24C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472628" flipH="1">
                  <a:off x="6448818" y="10728249"/>
                  <a:ext cx="1972138" cy="1941456"/>
                </a:xfrm>
                <a:prstGeom prst="straightConnector1">
                  <a:avLst/>
                </a:prstGeom>
                <a:ln w="28575" cap="flat" cmpd="sng" algn="ctr">
                  <a:solidFill>
                    <a:srgbClr val="002060"/>
                  </a:solidFill>
                  <a:prstDash val="solid"/>
                  <a:round/>
                  <a:headEnd type="none" w="med" len="med"/>
                  <a:tailEnd type="arrow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/>
                </a:fontRef>
              </p:style>
            </p:cxnSp>
            <p:sp>
              <p:nvSpPr>
                <p:cNvPr id="73" name="文本框 72">
                  <a:extLst>
                    <a:ext uri="{FF2B5EF4-FFF2-40B4-BE49-F238E27FC236}">
                      <a16:creationId xmlns:a16="http://schemas.microsoft.com/office/drawing/2014/main" id="{4FBFEAA0-3E13-40A5-938B-67F76BF7A634}"/>
                    </a:ext>
                  </a:extLst>
                </p:cNvPr>
                <p:cNvSpPr txBox="1"/>
                <p:nvPr/>
              </p:nvSpPr>
              <p:spPr>
                <a:xfrm rot="19407499">
                  <a:off x="6392701" y="11175858"/>
                  <a:ext cx="1916024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>
                      <a:latin typeface="Times New Roman" panose="02020603050405020304" pitchFamily="18" charset="0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修复缺陷</a:t>
                  </a:r>
                </a:p>
              </p:txBody>
            </p:sp>
            <p:sp>
              <p:nvSpPr>
                <p:cNvPr id="74" name="文本框 73">
                  <a:extLst>
                    <a:ext uri="{FF2B5EF4-FFF2-40B4-BE49-F238E27FC236}">
                      <a16:creationId xmlns:a16="http://schemas.microsoft.com/office/drawing/2014/main" id="{B686FE14-ACCC-4E63-87BD-8A4A53BE432D}"/>
                    </a:ext>
                  </a:extLst>
                </p:cNvPr>
                <p:cNvSpPr txBox="1"/>
                <p:nvPr/>
              </p:nvSpPr>
              <p:spPr>
                <a:xfrm rot="19307391">
                  <a:off x="6713462" y="11498509"/>
                  <a:ext cx="214286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zh-CN" altLang="en-US" sz="2400" b="1" dirty="0">
                      <a:solidFill>
                        <a:srgbClr val="0070C0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提交修复</a:t>
                  </a:r>
                </a:p>
              </p:txBody>
            </p:sp>
          </p:grpSp>
          <p:sp>
            <p:nvSpPr>
              <p:cNvPr id="75" name="弧形 74">
                <a:extLst>
                  <a:ext uri="{FF2B5EF4-FFF2-40B4-BE49-F238E27FC236}">
                    <a16:creationId xmlns:a16="http://schemas.microsoft.com/office/drawing/2014/main" id="{10D40F08-A3F0-494E-AB6F-6DE8EF007C9F}"/>
                  </a:ext>
                </a:extLst>
              </p:cNvPr>
              <p:cNvSpPr/>
              <p:nvPr/>
            </p:nvSpPr>
            <p:spPr>
              <a:xfrm rot="8655384">
                <a:off x="3399816" y="12259151"/>
                <a:ext cx="1145008" cy="1937771"/>
              </a:xfrm>
              <a:prstGeom prst="arc">
                <a:avLst>
                  <a:gd name="adj1" fmla="val 13080546"/>
                  <a:gd name="adj2" fmla="val 9079571"/>
                </a:avLst>
              </a:prstGeom>
              <a:ln w="28575">
                <a:solidFill>
                  <a:srgbClr val="002060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111" name="组合 110">
                <a:extLst>
                  <a:ext uri="{FF2B5EF4-FFF2-40B4-BE49-F238E27FC236}">
                    <a16:creationId xmlns:a16="http://schemas.microsoft.com/office/drawing/2014/main" id="{C336C3DD-65BF-4F91-BF10-9D1946AB168B}"/>
                  </a:ext>
                </a:extLst>
              </p:cNvPr>
              <p:cNvGrpSpPr/>
              <p:nvPr/>
            </p:nvGrpSpPr>
            <p:grpSpPr>
              <a:xfrm rot="20775519">
                <a:off x="4132790" y="9295185"/>
                <a:ext cx="1296409" cy="2535583"/>
                <a:chOff x="4477824" y="9545072"/>
                <a:chExt cx="1296409" cy="2535583"/>
              </a:xfrm>
            </p:grpSpPr>
            <p:cxnSp>
              <p:nvCxnSpPr>
                <p:cNvPr id="61" name="直接箭头连接符 60">
                  <a:extLst>
                    <a:ext uri="{FF2B5EF4-FFF2-40B4-BE49-F238E27FC236}">
                      <a16:creationId xmlns:a16="http://schemas.microsoft.com/office/drawing/2014/main" id="{1928FD55-D5EE-4529-913E-9CBE1EA510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24481" flipH="1" flipV="1">
                  <a:off x="4477824" y="10022104"/>
                  <a:ext cx="474298" cy="1678909"/>
                </a:xfrm>
                <a:prstGeom prst="straightConnector1">
                  <a:avLst/>
                </a:prstGeom>
                <a:ln w="28575" cap="flat" cmpd="sng" algn="ctr">
                  <a:solidFill>
                    <a:srgbClr val="002060"/>
                  </a:solidFill>
                  <a:prstDash val="solid"/>
                  <a:round/>
                  <a:headEnd type="none" w="med" len="med"/>
                  <a:tailEnd type="arrow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/>
                </a:fontRef>
              </p:style>
            </p:cxnSp>
            <p:sp>
              <p:nvSpPr>
                <p:cNvPr id="62" name="文本框 61">
                  <a:extLst>
                    <a:ext uri="{FF2B5EF4-FFF2-40B4-BE49-F238E27FC236}">
                      <a16:creationId xmlns:a16="http://schemas.microsoft.com/office/drawing/2014/main" id="{5AEFF651-377C-45B7-9222-436E13251DF8}"/>
                    </a:ext>
                  </a:extLst>
                </p:cNvPr>
                <p:cNvSpPr txBox="1"/>
                <p:nvPr/>
              </p:nvSpPr>
              <p:spPr>
                <a:xfrm rot="5195564">
                  <a:off x="4090943" y="10397365"/>
                  <a:ext cx="2535583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>
                    <a:defRPr sz="2400" b="1">
                      <a:latin typeface="宋体" panose="02010600030101010101" pitchFamily="2" charset="-122"/>
                      <a:ea typeface="宋体" panose="02010600030101010101" pitchFamily="2" charset="-122"/>
                    </a:defRPr>
                  </a:lvl1pPr>
                </a:lstStyle>
                <a:p>
                  <a:pPr algn="ctr"/>
                  <a:r>
                    <a:rPr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查询</a:t>
                  </a:r>
                  <a:endParaRPr lang="en-US" altLang="zh-CN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algn="ctr"/>
                  <a:r>
                    <a:rPr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开发问题</a:t>
                  </a:r>
                </a:p>
              </p:txBody>
            </p:sp>
            <p:cxnSp>
              <p:nvCxnSpPr>
                <p:cNvPr id="77" name="直接箭头连接符 76">
                  <a:extLst>
                    <a:ext uri="{FF2B5EF4-FFF2-40B4-BE49-F238E27FC236}">
                      <a16:creationId xmlns:a16="http://schemas.microsoft.com/office/drawing/2014/main" id="{B2FC5742-6BA2-4327-BBEE-A0EB3158F8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24481">
                  <a:off x="4648584" y="10043874"/>
                  <a:ext cx="512356" cy="1714811"/>
                </a:xfrm>
                <a:prstGeom prst="straightConnector1">
                  <a:avLst/>
                </a:prstGeom>
                <a:ln w="28575" cap="flat" cmpd="sng" algn="ctr">
                  <a:solidFill>
                    <a:srgbClr val="002060"/>
                  </a:solidFill>
                  <a:prstDash val="solid"/>
                  <a:round/>
                  <a:headEnd type="none" w="med" len="med"/>
                  <a:tailEnd type="arrow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0" name="文本框 79">
                <a:extLst>
                  <a:ext uri="{FF2B5EF4-FFF2-40B4-BE49-F238E27FC236}">
                    <a16:creationId xmlns:a16="http://schemas.microsoft.com/office/drawing/2014/main" id="{5FD87609-ED86-4139-898C-D68189442B12}"/>
                  </a:ext>
                </a:extLst>
              </p:cNvPr>
              <p:cNvSpPr txBox="1"/>
              <p:nvPr/>
            </p:nvSpPr>
            <p:spPr>
              <a:xfrm rot="17898300">
                <a:off x="5268620" y="12846435"/>
                <a:ext cx="167486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400" b="1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质量保障与评估</a:t>
                </a:r>
              </a:p>
            </p:txBody>
          </p:sp>
          <p:pic>
            <p:nvPicPr>
              <p:cNvPr id="81" name="Picture 2" descr="âdeveloper iconâçå¾çæç´¢ç»æ">
                <a:extLst>
                  <a:ext uri="{FF2B5EF4-FFF2-40B4-BE49-F238E27FC236}">
                    <a16:creationId xmlns:a16="http://schemas.microsoft.com/office/drawing/2014/main" id="{6E9F629D-5733-498A-A642-B671C7A6F2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15647" y="8857569"/>
                <a:ext cx="1280013" cy="128001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16" name="组合 115">
                <a:extLst>
                  <a:ext uri="{FF2B5EF4-FFF2-40B4-BE49-F238E27FC236}">
                    <a16:creationId xmlns:a16="http://schemas.microsoft.com/office/drawing/2014/main" id="{3E46335E-54CA-41F8-B975-3FA4BF8A0BDD}"/>
                  </a:ext>
                </a:extLst>
              </p:cNvPr>
              <p:cNvGrpSpPr/>
              <p:nvPr/>
            </p:nvGrpSpPr>
            <p:grpSpPr>
              <a:xfrm>
                <a:off x="8366078" y="9139312"/>
                <a:ext cx="2048740" cy="2170291"/>
                <a:chOff x="8137478" y="9367912"/>
                <a:chExt cx="2048740" cy="2170291"/>
              </a:xfrm>
            </p:grpSpPr>
            <p:sp>
              <p:nvSpPr>
                <p:cNvPr id="70" name="文本框 69">
                  <a:extLst>
                    <a:ext uri="{FF2B5EF4-FFF2-40B4-BE49-F238E27FC236}">
                      <a16:creationId xmlns:a16="http://schemas.microsoft.com/office/drawing/2014/main" id="{030175FF-68E9-49EB-8AF3-6EE80BA101C1}"/>
                    </a:ext>
                  </a:extLst>
                </p:cNvPr>
                <p:cNvSpPr txBox="1"/>
                <p:nvPr/>
              </p:nvSpPr>
              <p:spPr>
                <a:xfrm rot="20540436">
                  <a:off x="8137478" y="11076538"/>
                  <a:ext cx="204874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400" b="1" dirty="0">
                      <a:solidFill>
                        <a:srgbClr val="0070C0"/>
                      </a:solidFill>
                      <a:latin typeface="宋体" panose="02010600030101010101" pitchFamily="2" charset="-122"/>
                      <a:ea typeface="宋体" panose="02010600030101010101" pitchFamily="2" charset="-122"/>
                    </a:rPr>
                    <a:t>缺陷定位</a:t>
                  </a:r>
                </a:p>
              </p:txBody>
            </p:sp>
            <p:sp>
              <p:nvSpPr>
                <p:cNvPr id="71" name="弧形 70">
                  <a:extLst>
                    <a:ext uri="{FF2B5EF4-FFF2-40B4-BE49-F238E27FC236}">
                      <a16:creationId xmlns:a16="http://schemas.microsoft.com/office/drawing/2014/main" id="{DFB6B3F0-EDBD-488E-8161-A323866126F6}"/>
                    </a:ext>
                  </a:extLst>
                </p:cNvPr>
                <p:cNvSpPr/>
                <p:nvPr/>
              </p:nvSpPr>
              <p:spPr>
                <a:xfrm rot="4610486">
                  <a:off x="8783189" y="10068904"/>
                  <a:ext cx="571064" cy="1427095"/>
                </a:xfrm>
                <a:prstGeom prst="arc">
                  <a:avLst>
                    <a:gd name="adj1" fmla="val 14268145"/>
                    <a:gd name="adj2" fmla="val 8016439"/>
                  </a:avLst>
                </a:prstGeom>
                <a:ln w="28575">
                  <a:solidFill>
                    <a:srgbClr val="002060"/>
                  </a:solidFill>
                  <a:headEnd type="none" w="med" len="med"/>
                  <a:tailEnd type="arrow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91" name="Picture 2" descr="âdeveloper iconâçå¾çæç´¢ç»æ">
                  <a:extLst>
                    <a:ext uri="{FF2B5EF4-FFF2-40B4-BE49-F238E27FC236}">
                      <a16:creationId xmlns:a16="http://schemas.microsoft.com/office/drawing/2014/main" id="{7AD64CF7-77B6-4390-9E16-37390BA3E59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1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148639" y="9367912"/>
                  <a:ext cx="1280013" cy="128001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sp>
          <p:nvSpPr>
            <p:cNvPr id="174" name="弧形 173">
              <a:extLst>
                <a:ext uri="{FF2B5EF4-FFF2-40B4-BE49-F238E27FC236}">
                  <a16:creationId xmlns:a16="http://schemas.microsoft.com/office/drawing/2014/main" id="{5B735BB0-29B6-4327-BC60-BE98B12C274D}"/>
                </a:ext>
              </a:extLst>
            </p:cNvPr>
            <p:cNvSpPr/>
            <p:nvPr/>
          </p:nvSpPr>
          <p:spPr>
            <a:xfrm rot="1729100">
              <a:off x="5172196" y="12183630"/>
              <a:ext cx="1145008" cy="1937771"/>
            </a:xfrm>
            <a:prstGeom prst="arc">
              <a:avLst>
                <a:gd name="adj1" fmla="val 13080546"/>
                <a:gd name="adj2" fmla="val 9079571"/>
              </a:avLst>
            </a:prstGeom>
            <a:ln w="28575">
              <a:solidFill>
                <a:srgbClr val="00206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83" name="文本框 182">
            <a:extLst>
              <a:ext uri="{FF2B5EF4-FFF2-40B4-BE49-F238E27FC236}">
                <a16:creationId xmlns:a16="http://schemas.microsoft.com/office/drawing/2014/main" id="{C8B26534-01E5-4193-B682-EB0DA9C3F0DC}"/>
              </a:ext>
            </a:extLst>
          </p:cNvPr>
          <p:cNvSpPr txBox="1"/>
          <p:nvPr/>
        </p:nvSpPr>
        <p:spPr>
          <a:xfrm>
            <a:off x="463737" y="28117800"/>
            <a:ext cx="10393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[1]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Yaojing</a:t>
            </a: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Wang, et al. “Bug </a:t>
            </a:r>
            <a:r>
              <a: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Localization via Supervised Topic </a:t>
            </a: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Modeling”, in </a:t>
            </a:r>
            <a:r>
              <a:rPr lang="en-US" altLang="zh-CN" sz="2000" i="1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ICDM</a:t>
            </a: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2018.</a:t>
            </a:r>
          </a:p>
          <a:p>
            <a:r>
              <a: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[2] </a:t>
            </a:r>
            <a:r>
              <a:rPr lang="en-US" altLang="zh-CN" sz="2000" dirty="0" err="1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Shengbin</a:t>
            </a: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Xu, et al. “Commit </a:t>
            </a:r>
            <a:r>
              <a: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Message Generation for Source Code Changes”, in </a:t>
            </a:r>
            <a:r>
              <a:rPr lang="en-US" altLang="zh-CN" sz="2000" i="1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IJCAI</a:t>
            </a: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2019.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B99678B0-F7D2-455A-975C-9DF7910C6167}"/>
              </a:ext>
            </a:extLst>
          </p:cNvPr>
          <p:cNvSpPr txBox="1"/>
          <p:nvPr/>
        </p:nvSpPr>
        <p:spPr>
          <a:xfrm>
            <a:off x="11525250" y="7349893"/>
            <a:ext cx="7977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n"/>
            </a:pPr>
            <a:r>
              <a:rPr lang="zh-CN" altLang="en-US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数据类型及其典型应用</a:t>
            </a:r>
            <a:endParaRPr lang="zh-CN" altLang="en-US" sz="3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206" name="图片 20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33729" y="16111855"/>
            <a:ext cx="5940523" cy="373757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620194" y="22766645"/>
            <a:ext cx="7372761" cy="327908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A6112641-98D9-42BC-896E-7CEC5DF0273F}"/>
              </a:ext>
            </a:extLst>
          </p:cNvPr>
          <p:cNvGrpSpPr/>
          <p:nvPr/>
        </p:nvGrpSpPr>
        <p:grpSpPr>
          <a:xfrm>
            <a:off x="11890056" y="19314692"/>
            <a:ext cx="8745207" cy="6914481"/>
            <a:chOff x="12915315" y="14534319"/>
            <a:chExt cx="8745207" cy="6914481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1598D53-B83A-470A-B45A-D45015AEF5B4}"/>
                </a:ext>
              </a:extLst>
            </p:cNvPr>
            <p:cNvSpPr txBox="1"/>
            <p:nvPr/>
          </p:nvSpPr>
          <p:spPr>
            <a:xfrm>
              <a:off x="12915315" y="15077825"/>
              <a:ext cx="8745207" cy="6370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问题描述</a:t>
              </a:r>
              <a:r>
                <a:rPr lang="zh-CN" altLang="en-US" sz="2400" dirty="0" smtClean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学习存在序列属性的网络节点表征</a:t>
              </a:r>
              <a:endPara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解决方案：</a:t>
              </a:r>
              <a:endParaRPr lang="en-US" altLang="zh-CN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altLang="zh-CN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altLang="zh-CN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altLang="zh-CN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altLang="zh-CN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思路</a:t>
              </a:r>
              <a:r>
                <a:rPr lang="zh-CN" altLang="en-US" sz="2400" dirty="0" smtClean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建模序列属性的动态性；以序列属性的变化指导网络表示学习；以当前的网络节点表征指导序列属性的表征学习</a:t>
              </a:r>
              <a:endParaRPr lang="en-US" altLang="zh-CN" sz="2400" dirty="0" smtClean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技术关键词</a:t>
              </a:r>
              <a:r>
                <a:rPr lang="zh-CN" altLang="en-US" sz="2400" dirty="0" smtClean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图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卷积网络</a:t>
              </a:r>
              <a:endPara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AF46DE2-8E28-44A0-A8F9-C29E92F78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4541510" y="15562693"/>
              <a:ext cx="6013157" cy="4518540"/>
            </a:xfrm>
            <a:prstGeom prst="rect">
              <a:avLst/>
            </a:prstGeom>
          </p:spPr>
        </p:pic>
        <p:sp>
          <p:nvSpPr>
            <p:cNvPr id="87" name="文本框 135">
              <a:extLst>
                <a:ext uri="{FF2B5EF4-FFF2-40B4-BE49-F238E27FC236}">
                  <a16:creationId xmlns:a16="http://schemas.microsoft.com/office/drawing/2014/main" id="{AA8BA4F3-2899-45A6-B9D9-9AEDCB155D5A}"/>
                </a:ext>
              </a:extLst>
            </p:cNvPr>
            <p:cNvSpPr txBox="1"/>
            <p:nvPr/>
          </p:nvSpPr>
          <p:spPr>
            <a:xfrm>
              <a:off x="12915315" y="14534319"/>
              <a:ext cx="55309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示例</a:t>
              </a:r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2</a:t>
              </a:r>
              <a:r>
                <a:rPr lang="zh-CN" altLang="en-US" sz="2800" dirty="0" smtClean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序列</a:t>
              </a:r>
              <a:r>
                <a:rPr lang="zh-CN" altLang="en-US" sz="2800" dirty="0" smtClean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属性网络表示学习</a:t>
              </a:r>
              <a:r>
                <a:rPr lang="en-US" altLang="zh-CN" dirty="0" smtClean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[</a:t>
              </a:r>
              <a:r>
                <a:rPr lang="en-US" altLang="zh-CN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4]</a:t>
              </a:r>
              <a:endParaRPr lang="zh-CN" altLang="en-US" sz="2400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D109006-A837-4E88-9798-1484363E2C79}"/>
              </a:ext>
            </a:extLst>
          </p:cNvPr>
          <p:cNvGrpSpPr/>
          <p:nvPr/>
        </p:nvGrpSpPr>
        <p:grpSpPr>
          <a:xfrm>
            <a:off x="11883025" y="13198967"/>
            <a:ext cx="8745207" cy="5815141"/>
            <a:chOff x="12162622" y="8099214"/>
            <a:chExt cx="8745207" cy="5815141"/>
          </a:xfrm>
        </p:grpSpPr>
        <p:sp>
          <p:nvSpPr>
            <p:cNvPr id="196" name="文本框 135">
              <a:extLst>
                <a:ext uri="{FF2B5EF4-FFF2-40B4-BE49-F238E27FC236}">
                  <a16:creationId xmlns:a16="http://schemas.microsoft.com/office/drawing/2014/main" id="{8B1984AD-3E99-4610-8BE0-C6F0A9665878}"/>
                </a:ext>
              </a:extLst>
            </p:cNvPr>
            <p:cNvSpPr txBox="1"/>
            <p:nvPr/>
          </p:nvSpPr>
          <p:spPr>
            <a:xfrm>
              <a:off x="12162622" y="8099214"/>
              <a:ext cx="55309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示例</a:t>
              </a:r>
              <a:r>
                <a:rPr lang="en-US" altLang="zh-CN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lang="zh-CN" altLang="en-US" sz="2800" dirty="0" smtClean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图文标签</a:t>
              </a:r>
              <a:r>
                <a:rPr lang="zh-CN" altLang="en-US" sz="2800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推荐</a:t>
              </a:r>
              <a:r>
                <a:rPr lang="en-US" altLang="zh-CN" dirty="0">
                  <a:solidFill>
                    <a:schemeClr val="accent5">
                      <a:lumMod val="7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[3]</a:t>
              </a:r>
              <a:endParaRPr lang="zh-CN" altLang="en-US" sz="2400" dirty="0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2162622" y="8651376"/>
              <a:ext cx="8745207" cy="52629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问题描述：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为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社交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应用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中用户上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传的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照片及其文字提供标签</a:t>
              </a:r>
              <a:endParaRPr lang="en-US" altLang="zh-CN" sz="24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解决方案：</a:t>
              </a:r>
              <a:endParaRPr lang="en-US" altLang="zh-CN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endParaRPr lang="en-US" altLang="zh-CN" sz="2400" dirty="0">
                <a:solidFill>
                  <a:schemeClr val="accent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思路：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利用神经网络学习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图片与文本的表示</a:t>
              </a:r>
              <a:r>
                <a:rPr lang="zh-CN" altLang="en-US" sz="2400" dirty="0">
                  <a:latin typeface="黑体" panose="02010609060101010101" pitchFamily="49" charset="-122"/>
                  <a:ea typeface="黑体" panose="02010609060101010101" pitchFamily="49" charset="-122"/>
                </a:rPr>
                <a:t>；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利用互注意力机制融合二者；利用记忆网络建模用户过往的习惯</a:t>
              </a:r>
              <a:endParaRPr lang="en-US" altLang="zh-CN" sz="2400" dirty="0" smtClean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2400" dirty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技术关键词</a:t>
              </a:r>
              <a:r>
                <a:rPr lang="zh-CN" altLang="en-US" sz="2400" dirty="0" smtClean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记忆网络</a:t>
              </a:r>
              <a:r>
                <a:rPr lang="zh-CN" altLang="en-US" sz="2400" dirty="0" smtClean="0">
                  <a:solidFill>
                    <a:schemeClr val="accent2">
                      <a:lumMod val="50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lang="zh-CN" altLang="en-US" sz="24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互注意力机制</a:t>
              </a:r>
              <a:endParaRPr lang="en-US" altLang="zh-CN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3712749" y="9202274"/>
              <a:ext cx="7013651" cy="3326216"/>
            </a:xfrm>
            <a:prstGeom prst="rect">
              <a:avLst/>
            </a:prstGeom>
          </p:spPr>
        </p:pic>
      </p:grpSp>
      <p:sp>
        <p:nvSpPr>
          <p:cNvPr id="95" name="文本框 94">
            <a:extLst>
              <a:ext uri="{FF2B5EF4-FFF2-40B4-BE49-F238E27FC236}">
                <a16:creationId xmlns:a16="http://schemas.microsoft.com/office/drawing/2014/main" id="{C8B26534-01E5-4193-B682-EB0DA9C3F0DC}"/>
              </a:ext>
            </a:extLst>
          </p:cNvPr>
          <p:cNvSpPr txBox="1"/>
          <p:nvPr/>
        </p:nvSpPr>
        <p:spPr>
          <a:xfrm>
            <a:off x="11282553" y="28052358"/>
            <a:ext cx="103931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[3] Suwei Zhang, </a:t>
            </a:r>
            <a:r>
              <a: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et al. “Hashtag Recommendation for Photo Sharing Services”, in </a:t>
            </a:r>
            <a:r>
              <a:rPr lang="en-US" altLang="zh-CN" sz="2000" i="1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AAAI</a:t>
            </a: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2019.</a:t>
            </a:r>
            <a:endParaRPr lang="en-US" altLang="zh-CN" sz="2000" dirty="0"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[4] Yaojing Wang, </a:t>
            </a:r>
            <a:r>
              <a: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et </a:t>
            </a: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al</a:t>
            </a:r>
            <a:r>
              <a:rPr lang="en-US" altLang="zh-CN" sz="20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. “Structure Meets Sequences: Predicting Network of Co-evolving Sequences</a:t>
            </a:r>
            <a:r>
              <a:rPr lang="en-US" altLang="zh-CN" sz="20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”, under review 2019.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6" name="文本框 78">
            <a:extLst>
              <a:ext uri="{FF2B5EF4-FFF2-40B4-BE49-F238E27FC236}">
                <a16:creationId xmlns:a16="http://schemas.microsoft.com/office/drawing/2014/main" id="{A836E39B-B857-4FEF-AC00-BFF271EEA250}"/>
              </a:ext>
            </a:extLst>
          </p:cNvPr>
          <p:cNvSpPr txBox="1"/>
          <p:nvPr/>
        </p:nvSpPr>
        <p:spPr>
          <a:xfrm>
            <a:off x="11582400" y="26490502"/>
            <a:ext cx="7977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n"/>
            </a:pPr>
            <a:r>
              <a:rPr lang="zh-CN" altLang="en-US" sz="3600" dirty="0">
                <a:latin typeface="黑体" panose="02010609060101010101" pitchFamily="49" charset="-122"/>
                <a:ea typeface="黑体" panose="02010609060101010101" pitchFamily="49" charset="-122"/>
              </a:rPr>
              <a:t>扫</a:t>
            </a:r>
            <a:r>
              <a:rPr lang="zh-CN" altLang="en-US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码了解更多</a:t>
            </a:r>
            <a:endParaRPr lang="zh-CN" altLang="en-US" sz="3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aphicFrame>
        <p:nvGraphicFramePr>
          <p:cNvPr id="100" name="图示 99"/>
          <p:cNvGraphicFramePr/>
          <p:nvPr>
            <p:extLst>
              <p:ext uri="{D42A27DB-BD31-4B8C-83A1-F6EECF244321}">
                <p14:modId xmlns:p14="http://schemas.microsoft.com/office/powerpoint/2010/main" val="87279099"/>
              </p:ext>
            </p:extLst>
          </p:nvPr>
        </p:nvGraphicFramePr>
        <p:xfrm>
          <a:off x="17894064" y="8388887"/>
          <a:ext cx="1665600" cy="8031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6" r:lo="rId17" r:qs="rId18" r:cs="rId19"/>
          </a:graphicData>
        </a:graphic>
      </p:graphicFrame>
      <p:graphicFrame>
        <p:nvGraphicFramePr>
          <p:cNvPr id="101" name="图示 100"/>
          <p:cNvGraphicFramePr/>
          <p:nvPr>
            <p:extLst>
              <p:ext uri="{D42A27DB-BD31-4B8C-83A1-F6EECF244321}">
                <p14:modId xmlns:p14="http://schemas.microsoft.com/office/powerpoint/2010/main" val="2244695699"/>
              </p:ext>
            </p:extLst>
          </p:nvPr>
        </p:nvGraphicFramePr>
        <p:xfrm>
          <a:off x="17888342" y="10344663"/>
          <a:ext cx="1685375" cy="8031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1" r:lo="rId22" r:qs="rId23" r:cs="rId24"/>
          </a:graphicData>
        </a:graphic>
      </p:graphicFrame>
      <p:graphicFrame>
        <p:nvGraphicFramePr>
          <p:cNvPr id="102" name="图示 101"/>
          <p:cNvGraphicFramePr/>
          <p:nvPr>
            <p:extLst>
              <p:ext uri="{D42A27DB-BD31-4B8C-83A1-F6EECF244321}">
                <p14:modId xmlns:p14="http://schemas.microsoft.com/office/powerpoint/2010/main" val="2340420442"/>
              </p:ext>
            </p:extLst>
          </p:nvPr>
        </p:nvGraphicFramePr>
        <p:xfrm>
          <a:off x="17888342" y="9350320"/>
          <a:ext cx="1685375" cy="8031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6" r:lo="rId27" r:qs="rId28" r:cs="rId29"/>
          </a:graphicData>
        </a:graphic>
      </p:graphicFrame>
      <p:graphicFrame>
        <p:nvGraphicFramePr>
          <p:cNvPr id="22" name="图示 21"/>
          <p:cNvGraphicFramePr/>
          <p:nvPr>
            <p:extLst>
              <p:ext uri="{D42A27DB-BD31-4B8C-83A1-F6EECF244321}">
                <p14:modId xmlns:p14="http://schemas.microsoft.com/office/powerpoint/2010/main" val="1855040936"/>
              </p:ext>
            </p:extLst>
          </p:nvPr>
        </p:nvGraphicFramePr>
        <p:xfrm>
          <a:off x="11230988" y="8374655"/>
          <a:ext cx="5792161" cy="31496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1" r:lo="rId32" r:qs="rId33" r:cs="rId34"/>
          </a:graphicData>
        </a:graphic>
      </p:graphicFrame>
      <p:sp>
        <p:nvSpPr>
          <p:cNvPr id="103" name="文本框 102">
            <a:extLst>
              <a:ext uri="{FF2B5EF4-FFF2-40B4-BE49-F238E27FC236}">
                <a16:creationId xmlns:a16="http://schemas.microsoft.com/office/drawing/2014/main" id="{B99678B0-F7D2-455A-975C-9DF7910C6167}"/>
              </a:ext>
            </a:extLst>
          </p:cNvPr>
          <p:cNvSpPr txBox="1"/>
          <p:nvPr/>
        </p:nvSpPr>
        <p:spPr>
          <a:xfrm>
            <a:off x="11506200" y="12455115"/>
            <a:ext cx="7977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n"/>
            </a:pPr>
            <a:r>
              <a:rPr lang="zh-CN" altLang="en-US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数据</a:t>
            </a:r>
            <a:r>
              <a:rPr lang="zh-CN" altLang="en-US" sz="3600" dirty="0">
                <a:latin typeface="黑体" panose="02010609060101010101" pitchFamily="49" charset="-122"/>
                <a:ea typeface="黑体" panose="02010609060101010101" pitchFamily="49" charset="-122"/>
              </a:rPr>
              <a:t>表示</a:t>
            </a:r>
            <a:r>
              <a:rPr lang="zh-CN" altLang="en-US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学习及其应用</a:t>
            </a:r>
            <a:endParaRPr lang="zh-CN" altLang="en-US" sz="3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7097731" y="24340278"/>
            <a:ext cx="1342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网络结构</a:t>
            </a:r>
            <a:endParaRPr lang="zh-CN" altLang="en-US" sz="20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19531392" y="21716197"/>
            <a:ext cx="1342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序列属性</a:t>
            </a:r>
            <a:endParaRPr lang="zh-CN" altLang="en-US" sz="2000" dirty="0"/>
          </a:p>
        </p:txBody>
      </p:sp>
      <p:sp>
        <p:nvSpPr>
          <p:cNvPr id="105" name="文本框 104"/>
          <p:cNvSpPr txBox="1"/>
          <p:nvPr/>
        </p:nvSpPr>
        <p:spPr>
          <a:xfrm>
            <a:off x="19531391" y="22788398"/>
            <a:ext cx="13423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网络的</a:t>
            </a:r>
            <a:endParaRPr lang="en-US" altLang="zh-CN" sz="2000" dirty="0" smtClean="0"/>
          </a:p>
          <a:p>
            <a:r>
              <a:rPr lang="zh-CN" altLang="en-US" sz="2000" dirty="0" smtClean="0"/>
              <a:t>节点表征</a:t>
            </a:r>
            <a:endParaRPr lang="zh-CN" altLang="en-US" sz="2000" dirty="0"/>
          </a:p>
        </p:txBody>
      </p:sp>
      <p:sp>
        <p:nvSpPr>
          <p:cNvPr id="106" name="文本框 105"/>
          <p:cNvSpPr txBox="1"/>
          <p:nvPr/>
        </p:nvSpPr>
        <p:spPr>
          <a:xfrm>
            <a:off x="19531391" y="20558443"/>
            <a:ext cx="1342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序列</a:t>
            </a:r>
            <a:r>
              <a:rPr lang="zh-CN" altLang="en-US" sz="2000" dirty="0" smtClean="0"/>
              <a:t>表征</a:t>
            </a:r>
            <a:endParaRPr lang="zh-CN" altLang="en-US" sz="2000" dirty="0"/>
          </a:p>
        </p:txBody>
      </p:sp>
      <p:grpSp>
        <p:nvGrpSpPr>
          <p:cNvPr id="27" name="组合 26"/>
          <p:cNvGrpSpPr/>
          <p:nvPr/>
        </p:nvGrpSpPr>
        <p:grpSpPr>
          <a:xfrm>
            <a:off x="15519155" y="26666690"/>
            <a:ext cx="4724577" cy="1057703"/>
            <a:chOff x="12442266" y="26760245"/>
            <a:chExt cx="4724577" cy="1057703"/>
          </a:xfrm>
        </p:grpSpPr>
        <p:sp>
          <p:nvSpPr>
            <p:cNvPr id="295" name="文本框 294">
              <a:extLst>
                <a:ext uri="{FF2B5EF4-FFF2-40B4-BE49-F238E27FC236}">
                  <a16:creationId xmlns:a16="http://schemas.microsoft.com/office/drawing/2014/main" id="{F16A8612-D695-4B29-A55E-16937DE0D345}"/>
                </a:ext>
              </a:extLst>
            </p:cNvPr>
            <p:cNvSpPr txBox="1"/>
            <p:nvPr/>
          </p:nvSpPr>
          <p:spPr>
            <a:xfrm>
              <a:off x="13541457" y="26820068"/>
              <a:ext cx="1343713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4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GitHub Link</a:t>
              </a:r>
              <a:endParaRPr lang="en-US" altLang="zh-CN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299" name="文本框 298">
              <a:extLst>
                <a:ext uri="{FF2B5EF4-FFF2-40B4-BE49-F238E27FC236}">
                  <a16:creationId xmlns:a16="http://schemas.microsoft.com/office/drawing/2014/main" id="{CC6D26D6-A66A-4327-9B44-096907EDAAB1}"/>
                </a:ext>
              </a:extLst>
            </p:cNvPr>
            <p:cNvSpPr txBox="1"/>
            <p:nvPr/>
          </p:nvSpPr>
          <p:spPr>
            <a:xfrm>
              <a:off x="16103833" y="26811510"/>
              <a:ext cx="1063010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知</a:t>
              </a:r>
              <a:r>
                <a:rPr lang="zh-CN" altLang="en-US" sz="24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乎</a:t>
              </a:r>
              <a:endParaRPr lang="en-US" altLang="zh-CN" sz="2400" dirty="0" smtClean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latin typeface="Times New Roman" panose="02020603050405020304" pitchFamily="18" charset="0"/>
                  <a:ea typeface="黑体" panose="02010609060101010101" pitchFamily="49" charset="-122"/>
                  <a:cs typeface="Times New Roman" panose="02020603050405020304" pitchFamily="18" charset="0"/>
                </a:rPr>
                <a:t>专栏</a:t>
              </a:r>
              <a:endParaRPr lang="en-US" altLang="zh-CN" sz="2400" dirty="0"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36"/>
            <a:stretch>
              <a:fillRect/>
            </a:stretch>
          </p:blipFill>
          <p:spPr>
            <a:xfrm>
              <a:off x="12442266" y="26760628"/>
              <a:ext cx="1050271" cy="1057320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7"/>
            <a:stretch>
              <a:fillRect/>
            </a:stretch>
          </p:blipFill>
          <p:spPr>
            <a:xfrm>
              <a:off x="14981439" y="26760245"/>
              <a:ext cx="1034769" cy="1027848"/>
            </a:xfrm>
            <a:prstGeom prst="rect">
              <a:avLst/>
            </a:prstGeom>
          </p:spPr>
        </p:pic>
      </p:grpSp>
      <p:sp>
        <p:nvSpPr>
          <p:cNvPr id="28" name="左右箭头 27"/>
          <p:cNvSpPr/>
          <p:nvPr/>
        </p:nvSpPr>
        <p:spPr>
          <a:xfrm>
            <a:off x="16715720" y="9778971"/>
            <a:ext cx="657880" cy="366443"/>
          </a:xfrm>
          <a:prstGeom prst="leftRightArrow">
            <a:avLst/>
          </a:prstGeom>
          <a:solidFill>
            <a:schemeClr val="accent2">
              <a:lumMod val="50000"/>
            </a:schemeClr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18450212" y="11349488"/>
            <a:ext cx="156922" cy="174863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2" name="椭圆 111"/>
          <p:cNvSpPr/>
          <p:nvPr/>
        </p:nvSpPr>
        <p:spPr>
          <a:xfrm>
            <a:off x="18621662" y="11349488"/>
            <a:ext cx="156922" cy="174863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3" name="椭圆 112"/>
          <p:cNvSpPr/>
          <p:nvPr/>
        </p:nvSpPr>
        <p:spPr>
          <a:xfrm>
            <a:off x="18793112" y="11349488"/>
            <a:ext cx="156922" cy="174863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17559818" y="3924880"/>
            <a:ext cx="1638838" cy="1617132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9"/>
          <a:stretch>
            <a:fillRect/>
          </a:stretch>
        </p:blipFill>
        <p:spPr>
          <a:xfrm>
            <a:off x="6136815" y="3905570"/>
            <a:ext cx="1638919" cy="162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3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3083</TotalTime>
  <Words>429</Words>
  <Application>Microsoft Office PowerPoint</Application>
  <PresentationFormat>自定义</PresentationFormat>
  <Paragraphs>101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5" baseType="lpstr">
      <vt:lpstr>等线</vt:lpstr>
      <vt:lpstr>等线 Light</vt:lpstr>
      <vt:lpstr>黑体</vt:lpstr>
      <vt:lpstr>华文新魏</vt:lpstr>
      <vt:lpstr>隶书</vt:lpstr>
      <vt:lpstr>宋体</vt:lpstr>
      <vt:lpstr>Arial</vt:lpstr>
      <vt:lpstr>Berlin Sans FB</vt:lpstr>
      <vt:lpstr>Calibri</vt:lpstr>
      <vt:lpstr>Calibri Light</vt:lpstr>
      <vt:lpstr>Segoe UI Semibold</vt:lpstr>
      <vt:lpstr>Times New Roman</vt:lpstr>
      <vt:lpstr>Wingdings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Ranger V</dc:creator>
  <cp:lastModifiedBy>姚远</cp:lastModifiedBy>
  <cp:revision>88</cp:revision>
  <dcterms:created xsi:type="dcterms:W3CDTF">2019-05-21T06:34:25Z</dcterms:created>
  <dcterms:modified xsi:type="dcterms:W3CDTF">2019-06-14T03:14:19Z</dcterms:modified>
</cp:coreProperties>
</file>

<file path=docProps/thumbnail.jpeg>
</file>